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Bodoni MT" panose="02070603080606020203" pitchFamily="18" charset="0"/>
      <p:regular r:id="rId13"/>
      <p:bold r:id="rId14"/>
      <p:italic r:id="rId15"/>
      <p:boldItalic r:id="rId16"/>
    </p:embeddedFont>
    <p:embeddedFont>
      <p:font typeface="Calisto MT" panose="02040603050505030304" pitchFamily="18" charset="0"/>
      <p:regular r:id="rId17"/>
      <p:bold r:id="rId18"/>
      <p:italic r:id="rId19"/>
      <p:boldItalic r:id="rId20"/>
    </p:embeddedFont>
    <p:embeddedFont>
      <p:font typeface="Impact" panose="020B0806030902050204" pitchFamily="34" charset="0"/>
      <p:regular r:id="rId21"/>
    </p:embeddedFont>
    <p:embeddedFont>
      <p:font typeface="Inter" panose="020B0604020202020204" charset="0"/>
      <p:regular r:id="rId22"/>
    </p:embeddedFont>
    <p:embeddedFont>
      <p:font typeface="Palatino Linotype" panose="02040502050505030304" pitchFamily="18" charset="0"/>
      <p:regular r:id="rId23"/>
      <p:bold r:id="rId24"/>
      <p:italic r:id="rId25"/>
      <p:boldItalic r:id="rId26"/>
    </p:embeddedFont>
    <p:embeddedFont>
      <p:font typeface="Perpetua Titling MT" panose="020205020605050208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C8D7FD57-C97A-3C45-9009-F8E3443748C5}" type="datetimeFigureOut">
              <a:rPr lang="en-US" smtClean="0"/>
              <a:t>10/21/2024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EB7C50F-C454-4945-9532-E2B512A708D8}" type="slidenum">
              <a:rPr lang="en-US" smtClean="0"/>
              <a:t>‹#›</a:t>
            </a:fld>
            <a:endParaRPr lang="en-US"/>
          </a:p>
        </p:txBody>
      </p:sp>
    </p:spTree>
    <p:extLst>
      <p:ext uri="{BB962C8B-B14F-4D97-AF65-F5344CB8AC3E}">
        <p14:creationId xmlns:p14="http://schemas.microsoft.com/office/powerpoint/2010/main" val="827249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y Should You Choose Galgotias University? | by SarvJanakari | Medium">
            <a:extLst>
              <a:ext uri="{FF2B5EF4-FFF2-40B4-BE49-F238E27FC236}">
                <a16:creationId xmlns:a16="http://schemas.microsoft.com/office/drawing/2014/main" id="{DC09DC2E-9A6D-27FA-25A6-5CB5F7772B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32" t="905" r="6976" b="-905"/>
          <a:stretch/>
        </p:blipFill>
        <p:spPr bwMode="auto">
          <a:xfrm>
            <a:off x="-1" y="1"/>
            <a:ext cx="2108201" cy="12988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F982-0F91-F5D4-D0EE-91AAE28EFE88}"/>
              </a:ext>
            </a:extLst>
          </p:cNvPr>
          <p:cNvSpPr txBox="1"/>
          <p:nvPr/>
        </p:nvSpPr>
        <p:spPr>
          <a:xfrm>
            <a:off x="2400300" y="221585"/>
            <a:ext cx="11912600" cy="1077218"/>
          </a:xfrm>
          <a:prstGeom prst="rect">
            <a:avLst/>
          </a:prstGeom>
          <a:noFill/>
        </p:spPr>
        <p:txBody>
          <a:bodyPr wrap="square" rtlCol="0">
            <a:spAutoFit/>
          </a:bodyPr>
          <a:lstStyle/>
          <a:p>
            <a:pPr algn="ctr"/>
            <a:r>
              <a:rPr lang="en-IN" sz="4600" b="1" dirty="0">
                <a:latin typeface="Times New Roman" panose="02020603050405020304" pitchFamily="18" charset="0"/>
                <a:cs typeface="Times New Roman" panose="02020603050405020304" pitchFamily="18" charset="0"/>
              </a:rPr>
              <a:t>School of Computing Science and Engineering </a:t>
            </a:r>
          </a:p>
          <a:p>
            <a:endParaRPr lang="en-IN" dirty="0">
              <a:latin typeface="+mj-lt"/>
            </a:endParaRPr>
          </a:p>
        </p:txBody>
      </p:sp>
      <p:sp>
        <p:nvSpPr>
          <p:cNvPr id="4" name="TextBox 3">
            <a:extLst>
              <a:ext uri="{FF2B5EF4-FFF2-40B4-BE49-F238E27FC236}">
                <a16:creationId xmlns:a16="http://schemas.microsoft.com/office/drawing/2014/main" id="{4B672C20-6F39-1BE6-DE1B-B17678FDC2E5}"/>
              </a:ext>
            </a:extLst>
          </p:cNvPr>
          <p:cNvSpPr txBox="1"/>
          <p:nvPr/>
        </p:nvSpPr>
        <p:spPr>
          <a:xfrm>
            <a:off x="2570821" y="2425278"/>
            <a:ext cx="8859644" cy="769441"/>
          </a:xfrm>
          <a:prstGeom prst="rect">
            <a:avLst/>
          </a:prstGeom>
          <a:noFill/>
        </p:spPr>
        <p:txBody>
          <a:bodyPr wrap="square" rtlCol="0">
            <a:spAutoFit/>
          </a:bodyPr>
          <a:lstStyle/>
          <a:p>
            <a:pPr algn="ctr"/>
            <a:r>
              <a:rPr lang="en-US" sz="4400" dirty="0">
                <a:latin typeface="Impact" panose="020B0806030902050204" pitchFamily="34" charset="0"/>
                <a:ea typeface="Adobe Gothic Std B" panose="020B0800000000000000" pitchFamily="34" charset="-128"/>
              </a:rPr>
              <a:t>Weather Forecasting Application </a:t>
            </a:r>
            <a:endParaRPr lang="en-IN" sz="4400" dirty="0">
              <a:latin typeface="Impact" panose="020B0806030902050204" pitchFamily="34" charset="0"/>
              <a:ea typeface="Adobe Gothic Std B" panose="020B0800000000000000" pitchFamily="34" charset="-128"/>
            </a:endParaRPr>
          </a:p>
        </p:txBody>
      </p:sp>
      <p:sp>
        <p:nvSpPr>
          <p:cNvPr id="5" name="TextBox 4">
            <a:extLst>
              <a:ext uri="{FF2B5EF4-FFF2-40B4-BE49-F238E27FC236}">
                <a16:creationId xmlns:a16="http://schemas.microsoft.com/office/drawing/2014/main" id="{C50DF8D4-DA9F-93ED-330E-1863D8230469}"/>
              </a:ext>
            </a:extLst>
          </p:cNvPr>
          <p:cNvSpPr txBox="1"/>
          <p:nvPr/>
        </p:nvSpPr>
        <p:spPr>
          <a:xfrm>
            <a:off x="1856819" y="4325559"/>
            <a:ext cx="5354528" cy="2677656"/>
          </a:xfrm>
          <a:prstGeom prst="rect">
            <a:avLst/>
          </a:prstGeom>
          <a:noFill/>
        </p:spPr>
        <p:txBody>
          <a:bodyPr wrap="square" rtlCol="0">
            <a:spAutoFit/>
          </a:bodyPr>
          <a:lstStyle/>
          <a:p>
            <a:r>
              <a:rPr lang="en-US" sz="2400" b="1" dirty="0">
                <a:latin typeface="Calisto MT" panose="02040603050505030304" pitchFamily="18" charset="0"/>
              </a:rPr>
              <a:t>SUBMITTED BY –     </a:t>
            </a:r>
          </a:p>
          <a:p>
            <a:r>
              <a:rPr lang="en-US" sz="2400" dirty="0">
                <a:latin typeface="Calisto MT" panose="02040603050505030304" pitchFamily="18" charset="0"/>
              </a:rPr>
              <a:t>Sahil Prajapati(23SCSE1180442)</a:t>
            </a:r>
          </a:p>
          <a:p>
            <a:r>
              <a:rPr lang="en-US" sz="2400" dirty="0">
                <a:latin typeface="Calisto MT" panose="02040603050505030304" pitchFamily="18" charset="0"/>
              </a:rPr>
              <a:t>Shobhit Kumar Attri (23SCSE1180416)</a:t>
            </a:r>
          </a:p>
          <a:p>
            <a:r>
              <a:rPr lang="en-US" sz="2400" dirty="0">
                <a:latin typeface="Calisto MT" panose="02040603050505030304" pitchFamily="18" charset="0"/>
              </a:rPr>
              <a:t>Rahul</a:t>
            </a:r>
            <a:r>
              <a:rPr lang="en-US" sz="2400">
                <a:latin typeface="Calisto MT" panose="02040603050505030304" pitchFamily="18" charset="0"/>
              </a:rPr>
              <a:t>(23SCSE1180282)</a:t>
            </a:r>
            <a:endParaRPr lang="en-US" sz="2400" dirty="0">
              <a:latin typeface="Calisto MT" panose="02040603050505030304" pitchFamily="18" charset="0"/>
            </a:endParaRPr>
          </a:p>
          <a:p>
            <a:r>
              <a:rPr lang="en-IN" sz="2400" dirty="0">
                <a:latin typeface="Calisto MT" panose="02040603050505030304" pitchFamily="18" charset="0"/>
              </a:rPr>
              <a:t>Ayush Singh (23SCSE1180380)</a:t>
            </a:r>
          </a:p>
          <a:p>
            <a:r>
              <a:rPr lang="en-IN" sz="2400" dirty="0">
                <a:latin typeface="Calisto MT" panose="02040603050505030304" pitchFamily="18" charset="0"/>
              </a:rPr>
              <a:t>Of B.TECH CSE with AI &amp; ML</a:t>
            </a:r>
          </a:p>
          <a:p>
            <a:r>
              <a:rPr lang="en-IN" sz="2400" dirty="0">
                <a:latin typeface="Calisto MT" panose="02040603050505030304" pitchFamily="18" charset="0"/>
              </a:rPr>
              <a:t>Section 6</a:t>
            </a:r>
          </a:p>
        </p:txBody>
      </p:sp>
    </p:spTree>
    <p:extLst>
      <p:ext uri="{BB962C8B-B14F-4D97-AF65-F5344CB8AC3E}">
        <p14:creationId xmlns:p14="http://schemas.microsoft.com/office/powerpoint/2010/main" val="3283600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93790" y="3028236"/>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rpetua Titling MT" panose="02020502060505020804" pitchFamily="18" charset="0"/>
                <a:ea typeface="Petrona Bold" pitchFamily="34" charset="-122"/>
                <a:cs typeface="Petrona Bold" pitchFamily="34" charset="-120"/>
              </a:rPr>
              <a:t>Thank you</a:t>
            </a:r>
            <a:endParaRPr lang="en-US" sz="4650" dirty="0">
              <a:latin typeface="Perpetua Titling MT" panose="02020502060505020804" pitchFamily="18" charset="0"/>
            </a:endParaRPr>
          </a:p>
        </p:txBody>
      </p:sp>
      <p:sp>
        <p:nvSpPr>
          <p:cNvPr id="5" name="Text 1"/>
          <p:cNvSpPr/>
          <p:nvPr/>
        </p:nvSpPr>
        <p:spPr>
          <a:xfrm>
            <a:off x="793790" y="411265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Thank you for considering our weather forecasting application. We are excited to showcase the power of Java </a:t>
            </a:r>
            <a:r>
              <a:rPr lang="en-IN" sz="1750" dirty="0">
                <a:solidFill>
                  <a:srgbClr val="272525"/>
                </a:solidFill>
                <a:latin typeface="Inter" pitchFamily="34" charset="0"/>
                <a:ea typeface="Inter" pitchFamily="34" charset="-122"/>
                <a:cs typeface="Inter" pitchFamily="34" charset="-120"/>
              </a:rPr>
              <a:t>programming. </a:t>
            </a:r>
          </a:p>
          <a:p>
            <a:pPr marL="0" indent="0">
              <a:lnSpc>
                <a:spcPts val="2850"/>
              </a:lnSpc>
              <a:buNone/>
            </a:pPr>
            <a:endParaRPr lang="en-IN" sz="1750" dirty="0">
              <a:solidFill>
                <a:srgbClr val="272525"/>
              </a:solidFill>
              <a:latin typeface="Inter" pitchFamily="34" charset="0"/>
              <a:ea typeface="Inter" pitchFamily="34" charset="-122"/>
              <a:cs typeface="Inter" pitchFamily="34" charset="-120"/>
            </a:endParaRPr>
          </a:p>
          <a:p>
            <a:pPr marL="0" indent="0">
              <a:lnSpc>
                <a:spcPts val="2850"/>
              </a:lnSpc>
              <a:buNone/>
            </a:pPr>
            <a:endParaRPr lang="en-IN" sz="1750" dirty="0">
              <a:solidFill>
                <a:srgbClr val="272525"/>
              </a:solidFill>
              <a:latin typeface="Inter" pitchFamily="34" charset="0"/>
              <a:ea typeface="Inter" pitchFamily="34" charset="-122"/>
              <a:cs typeface="Inter" pitchFamily="34" charset="-120"/>
            </a:endParaRPr>
          </a:p>
          <a:p>
            <a:pPr marL="0" indent="0">
              <a:lnSpc>
                <a:spcPts val="2850"/>
              </a:lnSpc>
              <a:buNone/>
            </a:pPr>
            <a:endParaRPr lang="en-IN" sz="1750" dirty="0">
              <a:solidFill>
                <a:srgbClr val="272525"/>
              </a:solidFill>
              <a:latin typeface="Inter" pitchFamily="34" charset="0"/>
              <a:ea typeface="Inter" pitchFamily="34" charset="-122"/>
              <a:cs typeface="Inter" pitchFamily="34" charset="-120"/>
            </a:endParaRPr>
          </a:p>
          <a:p>
            <a:pPr marL="0" indent="0">
              <a:lnSpc>
                <a:spcPts val="2850"/>
              </a:lnSpc>
              <a:buNone/>
            </a:pPr>
            <a:r>
              <a:rPr lang="en-IN" sz="1750" dirty="0">
                <a:solidFill>
                  <a:srgbClr val="272525"/>
                </a:solidFill>
                <a:latin typeface="Inter" pitchFamily="34" charset="0"/>
                <a:ea typeface="Inter" pitchFamily="34" charset="-122"/>
                <a:cs typeface="Inter" pitchFamily="34" charset="-120"/>
              </a:rPr>
              <a:t>Created by- </a:t>
            </a:r>
          </a:p>
          <a:p>
            <a:pPr marL="0" indent="0">
              <a:lnSpc>
                <a:spcPts val="2850"/>
              </a:lnSpc>
              <a:buNone/>
            </a:pPr>
            <a:r>
              <a:rPr lang="en-IN" sz="1750" dirty="0">
                <a:solidFill>
                  <a:srgbClr val="272525"/>
                </a:solidFill>
                <a:latin typeface="Inter" pitchFamily="34" charset="0"/>
                <a:ea typeface="Inter" pitchFamily="34" charset="-122"/>
                <a:cs typeface="Inter" pitchFamily="34" charset="-120"/>
              </a:rPr>
              <a:t>Sahil</a:t>
            </a:r>
          </a:p>
          <a:p>
            <a:pPr marL="0" indent="0">
              <a:lnSpc>
                <a:spcPts val="2850"/>
              </a:lnSpc>
              <a:buNone/>
            </a:pPr>
            <a:r>
              <a:rPr lang="en-IN" sz="1750" dirty="0">
                <a:solidFill>
                  <a:srgbClr val="272525"/>
                </a:solidFill>
                <a:latin typeface="Inter" pitchFamily="34" charset="0"/>
                <a:ea typeface="Inter" pitchFamily="34" charset="-122"/>
                <a:cs typeface="Inter" pitchFamily="34" charset="-120"/>
              </a:rPr>
              <a:t>Rahul </a:t>
            </a:r>
          </a:p>
          <a:p>
            <a:pPr marL="0" indent="0">
              <a:lnSpc>
                <a:spcPts val="2850"/>
              </a:lnSpc>
              <a:buNone/>
            </a:pPr>
            <a:r>
              <a:rPr lang="en-IN" sz="1750" dirty="0">
                <a:solidFill>
                  <a:srgbClr val="272525"/>
                </a:solidFill>
                <a:latin typeface="Inter" pitchFamily="34" charset="0"/>
                <a:ea typeface="Inter" pitchFamily="34" charset="-122"/>
                <a:cs typeface="Inter" pitchFamily="34" charset="-120"/>
              </a:rPr>
              <a:t>Shobhit </a:t>
            </a:r>
          </a:p>
          <a:p>
            <a:pPr marL="0" indent="0">
              <a:lnSpc>
                <a:spcPts val="2850"/>
              </a:lnSpc>
              <a:buNone/>
            </a:pPr>
            <a:r>
              <a:rPr lang="en-IN" sz="1750" dirty="0" err="1">
                <a:solidFill>
                  <a:srgbClr val="272525"/>
                </a:solidFill>
                <a:latin typeface="Inter" pitchFamily="34" charset="0"/>
                <a:ea typeface="Inter" pitchFamily="34" charset="-122"/>
                <a:cs typeface="Inter" pitchFamily="34" charset="-120"/>
              </a:rPr>
              <a:t>Ayush</a:t>
            </a:r>
            <a:endParaRPr lang="en-IN" sz="1750" dirty="0">
              <a:solidFill>
                <a:srgbClr val="272525"/>
              </a:solidFill>
              <a:latin typeface="Inter" pitchFamily="34" charset="0"/>
              <a:ea typeface="Inter" pitchFamily="34" charset="-122"/>
              <a:cs typeface="Inter" pitchFamily="34" charset="-120"/>
            </a:endParaRPr>
          </a:p>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66367"/>
            <a:ext cx="4919305" cy="3496866"/>
          </a:xfrm>
          <a:prstGeom prst="rect">
            <a:avLst/>
          </a:prstGeom>
        </p:spPr>
      </p:pic>
      <p:sp>
        <p:nvSpPr>
          <p:cNvPr id="4" name="Text 0"/>
          <p:cNvSpPr/>
          <p:nvPr/>
        </p:nvSpPr>
        <p:spPr>
          <a:xfrm>
            <a:off x="6280190" y="989409"/>
            <a:ext cx="7556421" cy="3081099"/>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alatino Linotype" panose="02040502050505030304" pitchFamily="18" charset="0"/>
                <a:ea typeface="Petrona Bold" pitchFamily="34" charset="-122"/>
                <a:cs typeface="Petrona Bold" pitchFamily="34" charset="-120"/>
              </a:rPr>
              <a:t>Weather Forecasting Application</a:t>
            </a:r>
            <a:endParaRPr lang="en-US" sz="6450" dirty="0">
              <a:latin typeface="Palatino Linotype" panose="02040502050505030304" pitchFamily="18" charset="0"/>
            </a:endParaRPr>
          </a:p>
        </p:txBody>
      </p:sp>
      <p:sp>
        <p:nvSpPr>
          <p:cNvPr id="5" name="Text 1"/>
          <p:cNvSpPr/>
          <p:nvPr/>
        </p:nvSpPr>
        <p:spPr>
          <a:xfrm>
            <a:off x="6280190" y="441067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weather forecasting application leverages cutting-edge Java programming to provide accurate and real-time weather information to users. By combining advanced meteorological data analysis with intuitive user interface design, this app empowers people to better plan their daily activities and stay prepared for changing weather conditions.</a:t>
            </a:r>
            <a:endParaRPr lang="en-US" sz="1750" dirty="0"/>
          </a:p>
        </p:txBody>
      </p:sp>
      <p:sp>
        <p:nvSpPr>
          <p:cNvPr id="6" name="Shape 2"/>
          <p:cNvSpPr/>
          <p:nvPr/>
        </p:nvSpPr>
        <p:spPr>
          <a:xfrm>
            <a:off x="6280190" y="6860143"/>
            <a:ext cx="362903" cy="362903"/>
          </a:xfrm>
          <a:prstGeom prst="roundRect">
            <a:avLst>
              <a:gd name="adj" fmla="val 25194296"/>
            </a:avLst>
          </a:prstGeom>
          <a:noFill/>
          <a:ln w="7620">
            <a:solidFill>
              <a:srgbClr val="FFFFFF"/>
            </a:solidFill>
            <a:prstDash val="solid"/>
          </a:ln>
        </p:spPr>
      </p:sp>
      <p:pic>
        <p:nvPicPr>
          <p:cNvPr id="11" name="Picture 11">
            <a:extLst>
              <a:ext uri="{FF2B5EF4-FFF2-40B4-BE49-F238E27FC236}">
                <a16:creationId xmlns:a16="http://schemas.microsoft.com/office/drawing/2014/main" id="{80C45200-878C-000D-AAC4-A4C376B79463}"/>
              </a:ext>
            </a:extLst>
          </p:cNvPr>
          <p:cNvPicPr>
            <a:picLocks noChangeAspect="1"/>
          </p:cNvPicPr>
          <p:nvPr/>
        </p:nvPicPr>
        <p:blipFill>
          <a:blip r:embed="rId5"/>
          <a:stretch>
            <a:fillRect/>
          </a:stretch>
        </p:blipFill>
        <p:spPr>
          <a:xfrm flipV="1">
            <a:off x="11913577" y="7484452"/>
            <a:ext cx="2716823" cy="7451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1839"/>
            <a:ext cx="7562850"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Overview of the Application</a:t>
            </a:r>
            <a:endParaRPr lang="en-US" sz="4650" dirty="0">
              <a:latin typeface="Palatino Linotype" panose="02040502050505030304" pitchFamily="18" charset="0"/>
            </a:endParaRPr>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alatino Linotype" panose="02040502050505030304" pitchFamily="18" charset="0"/>
                <a:ea typeface="Petrona Bold" pitchFamily="34" charset="-122"/>
                <a:cs typeface="Petrona Bold" pitchFamily="34" charset="-120"/>
              </a:rPr>
              <a:t>Key Components</a:t>
            </a:r>
            <a:endParaRPr lang="en-US" sz="2300" dirty="0">
              <a:latin typeface="Palatino Linotype" panose="02040502050505030304" pitchFamily="18" charset="0"/>
            </a:endParaRPr>
          </a:p>
        </p:txBody>
      </p:sp>
      <p:sp>
        <p:nvSpPr>
          <p:cNvPr id="4" name="Text 2"/>
          <p:cNvSpPr/>
          <p:nvPr/>
        </p:nvSpPr>
        <p:spPr>
          <a:xfrm>
            <a:off x="793790" y="42419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application consists of a data gathering module, a forecasting engine, and a user-friendly interface.</a:t>
            </a:r>
            <a:endParaRPr lang="en-US" sz="1750" dirty="0"/>
          </a:p>
        </p:txBody>
      </p:sp>
      <p:sp>
        <p:nvSpPr>
          <p:cNvPr id="5" name="Text 3"/>
          <p:cNvSpPr/>
          <p:nvPr/>
        </p:nvSpPr>
        <p:spPr>
          <a:xfrm>
            <a:off x="5332928"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alatino Linotype" panose="02040502050505030304" pitchFamily="18" charset="0"/>
                <a:ea typeface="Petrona Bold" pitchFamily="34" charset="-122"/>
                <a:cs typeface="Petrona Bold" pitchFamily="34" charset="-120"/>
              </a:rPr>
              <a:t>Data Sources</a:t>
            </a:r>
            <a:endParaRPr lang="en-US" sz="2300" dirty="0">
              <a:latin typeface="Palatino Linotype" panose="02040502050505030304" pitchFamily="18" charset="0"/>
            </a:endParaRPr>
          </a:p>
        </p:txBody>
      </p:sp>
      <p:sp>
        <p:nvSpPr>
          <p:cNvPr id="6" name="Text 4"/>
          <p:cNvSpPr/>
          <p:nvPr/>
        </p:nvSpPr>
        <p:spPr>
          <a:xfrm>
            <a:off x="5332928" y="424195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It integrates weather data from government agencies, private weather stations, and satellite imagery.</a:t>
            </a:r>
            <a:endParaRPr lang="en-US" sz="1750" dirty="0"/>
          </a:p>
        </p:txBody>
      </p:sp>
      <p:sp>
        <p:nvSpPr>
          <p:cNvPr id="7" name="Text 5"/>
          <p:cNvSpPr/>
          <p:nvPr/>
        </p:nvSpPr>
        <p:spPr>
          <a:xfrm>
            <a:off x="9872067" y="3643074"/>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alatino Linotype" panose="02040502050505030304" pitchFamily="18" charset="0"/>
                <a:ea typeface="Petrona Bold" pitchFamily="34" charset="-122"/>
                <a:cs typeface="Petrona Bold" pitchFamily="34" charset="-120"/>
              </a:rPr>
              <a:t>Algorithms</a:t>
            </a:r>
            <a:endParaRPr lang="en-US" sz="2300" dirty="0">
              <a:latin typeface="Palatino Linotype" panose="02040502050505030304" pitchFamily="18" charset="0"/>
            </a:endParaRPr>
          </a:p>
        </p:txBody>
      </p:sp>
      <p:sp>
        <p:nvSpPr>
          <p:cNvPr id="8" name="Text 6"/>
          <p:cNvSpPr/>
          <p:nvPr/>
        </p:nvSpPr>
        <p:spPr>
          <a:xfrm>
            <a:off x="9872067" y="42419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Sophisticated machine learning and predictive analytics algorithms power the forecasting capabilities.</a:t>
            </a:r>
            <a:endParaRPr lang="en-US" sz="1750" dirty="0"/>
          </a:p>
        </p:txBody>
      </p:sp>
      <p:pic>
        <p:nvPicPr>
          <p:cNvPr id="10" name="Picture 11">
            <a:extLst>
              <a:ext uri="{FF2B5EF4-FFF2-40B4-BE49-F238E27FC236}">
                <a16:creationId xmlns:a16="http://schemas.microsoft.com/office/drawing/2014/main" id="{A98F1DD0-BEE4-FFD6-95D4-E5596563359F}"/>
              </a:ext>
            </a:extLst>
          </p:cNvPr>
          <p:cNvPicPr>
            <a:picLocks noChangeAspect="1"/>
          </p:cNvPicPr>
          <p:nvPr/>
        </p:nvPicPr>
        <p:blipFill>
          <a:blip r:embed="rId3"/>
          <a:stretch>
            <a:fillRect/>
          </a:stretch>
        </p:blipFill>
        <p:spPr>
          <a:xfrm flipV="1">
            <a:off x="11913577" y="7484452"/>
            <a:ext cx="2716823" cy="7451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5081"/>
          </a:xfrm>
          <a:prstGeom prst="rect">
            <a:avLst/>
          </a:prstGeom>
        </p:spPr>
      </p:pic>
      <p:pic>
        <p:nvPicPr>
          <p:cNvPr id="3" name="Image 1" descr="preencoded.png"/>
          <p:cNvPicPr>
            <a:picLocks noChangeAspect="1"/>
          </p:cNvPicPr>
          <p:nvPr/>
        </p:nvPicPr>
        <p:blipFill>
          <a:blip r:embed="rId4"/>
          <a:stretch>
            <a:fillRect/>
          </a:stretch>
        </p:blipFill>
        <p:spPr>
          <a:xfrm>
            <a:off x="5900618" y="255508"/>
            <a:ext cx="2829044" cy="2044065"/>
          </a:xfrm>
          <a:prstGeom prst="rect">
            <a:avLst/>
          </a:prstGeom>
        </p:spPr>
      </p:pic>
      <p:sp>
        <p:nvSpPr>
          <p:cNvPr id="4" name="Text 0"/>
          <p:cNvSpPr/>
          <p:nvPr/>
        </p:nvSpPr>
        <p:spPr>
          <a:xfrm>
            <a:off x="715328" y="3117175"/>
            <a:ext cx="9522857" cy="670679"/>
          </a:xfrm>
          <a:prstGeom prst="rect">
            <a:avLst/>
          </a:prstGeom>
          <a:noFill/>
          <a:ln/>
        </p:spPr>
        <p:txBody>
          <a:bodyPr wrap="none" lIns="0" tIns="0" rIns="0" bIns="0" rtlCol="0" anchor="t"/>
          <a:lstStyle/>
          <a:p>
            <a:pPr marL="0" indent="0">
              <a:lnSpc>
                <a:spcPts val="5250"/>
              </a:lnSpc>
              <a:buNone/>
            </a:pPr>
            <a:r>
              <a:rPr lang="en-US" sz="4200" b="1" dirty="0">
                <a:solidFill>
                  <a:srgbClr val="000000"/>
                </a:solidFill>
                <a:latin typeface="Palatino Linotype" panose="02040502050505030304" pitchFamily="18" charset="0"/>
                <a:ea typeface="Petrona Bold" pitchFamily="34" charset="-122"/>
                <a:cs typeface="Petrona Bold" pitchFamily="34" charset="-120"/>
              </a:rPr>
              <a:t>Flowchart Design and Thought Process</a:t>
            </a:r>
            <a:endParaRPr lang="en-US" sz="4200" dirty="0">
              <a:latin typeface="Palatino Linotype" panose="02040502050505030304" pitchFamily="18" charset="0"/>
            </a:endParaRPr>
          </a:p>
        </p:txBody>
      </p:sp>
      <p:sp>
        <p:nvSpPr>
          <p:cNvPr id="5" name="Shape 1"/>
          <p:cNvSpPr/>
          <p:nvPr/>
        </p:nvSpPr>
        <p:spPr>
          <a:xfrm>
            <a:off x="7303770" y="4094440"/>
            <a:ext cx="22860" cy="3576876"/>
          </a:xfrm>
          <a:prstGeom prst="roundRect">
            <a:avLst>
              <a:gd name="adj" fmla="val 375557"/>
            </a:avLst>
          </a:prstGeom>
          <a:solidFill>
            <a:srgbClr val="B2D4E5"/>
          </a:solidFill>
          <a:ln/>
        </p:spPr>
      </p:sp>
      <p:sp>
        <p:nvSpPr>
          <p:cNvPr id="6" name="Shape 2"/>
          <p:cNvSpPr/>
          <p:nvPr/>
        </p:nvSpPr>
        <p:spPr>
          <a:xfrm>
            <a:off x="6392823" y="4542830"/>
            <a:ext cx="715328" cy="22860"/>
          </a:xfrm>
          <a:prstGeom prst="roundRect">
            <a:avLst>
              <a:gd name="adj" fmla="val 375557"/>
            </a:avLst>
          </a:prstGeom>
          <a:solidFill>
            <a:srgbClr val="B2D4E5"/>
          </a:solidFill>
          <a:ln/>
        </p:spPr>
      </p:sp>
      <p:sp>
        <p:nvSpPr>
          <p:cNvPr id="7" name="Shape 3"/>
          <p:cNvSpPr/>
          <p:nvPr/>
        </p:nvSpPr>
        <p:spPr>
          <a:xfrm>
            <a:off x="7085290" y="4324350"/>
            <a:ext cx="459819" cy="459819"/>
          </a:xfrm>
          <a:prstGeom prst="roundRect">
            <a:avLst>
              <a:gd name="adj" fmla="val 18671"/>
            </a:avLst>
          </a:prstGeom>
          <a:solidFill>
            <a:srgbClr val="CCEEFF"/>
          </a:solidFill>
          <a:ln w="7620">
            <a:solidFill>
              <a:srgbClr val="B2D4E5"/>
            </a:solidFill>
            <a:prstDash val="solid"/>
          </a:ln>
        </p:spPr>
      </p:sp>
      <p:sp>
        <p:nvSpPr>
          <p:cNvPr id="8" name="Text 4"/>
          <p:cNvSpPr/>
          <p:nvPr/>
        </p:nvSpPr>
        <p:spPr>
          <a:xfrm>
            <a:off x="7246263" y="4393287"/>
            <a:ext cx="137874" cy="321945"/>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alatino Linotype" panose="02040502050505030304" pitchFamily="18" charset="0"/>
                <a:ea typeface="Petrona Bold" pitchFamily="34" charset="-122"/>
                <a:cs typeface="Petrona Bold" pitchFamily="34" charset="-120"/>
              </a:rPr>
              <a:t>1</a:t>
            </a:r>
            <a:endParaRPr lang="en-US" sz="2500" dirty="0">
              <a:latin typeface="Palatino Linotype" panose="02040502050505030304" pitchFamily="18" charset="0"/>
            </a:endParaRPr>
          </a:p>
        </p:txBody>
      </p:sp>
      <p:sp>
        <p:nvSpPr>
          <p:cNvPr id="9" name="Text 5"/>
          <p:cNvSpPr/>
          <p:nvPr/>
        </p:nvSpPr>
        <p:spPr>
          <a:xfrm>
            <a:off x="3508177" y="4298752"/>
            <a:ext cx="2682835" cy="335280"/>
          </a:xfrm>
          <a:prstGeom prst="rect">
            <a:avLst/>
          </a:prstGeom>
          <a:noFill/>
          <a:ln/>
        </p:spPr>
        <p:txBody>
          <a:bodyPr wrap="none" lIns="0" tIns="0" rIns="0" bIns="0" rtlCol="0" anchor="t"/>
          <a:lstStyle/>
          <a:p>
            <a:pPr marL="0" indent="0" algn="r">
              <a:lnSpc>
                <a:spcPts val="260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Data Collection</a:t>
            </a:r>
            <a:endParaRPr lang="en-US" sz="2100" dirty="0">
              <a:latin typeface="Palatino Linotype" panose="02040502050505030304" pitchFamily="18" charset="0"/>
            </a:endParaRPr>
          </a:p>
        </p:txBody>
      </p:sp>
      <p:sp>
        <p:nvSpPr>
          <p:cNvPr id="10" name="Text 6"/>
          <p:cNvSpPr/>
          <p:nvPr/>
        </p:nvSpPr>
        <p:spPr>
          <a:xfrm>
            <a:off x="715328" y="4756666"/>
            <a:ext cx="5475684" cy="654129"/>
          </a:xfrm>
          <a:prstGeom prst="rect">
            <a:avLst/>
          </a:prstGeom>
          <a:noFill/>
          <a:ln/>
        </p:spPr>
        <p:txBody>
          <a:bodyPr wrap="square" lIns="0" tIns="0" rIns="0" bIns="0" rtlCol="0" anchor="t"/>
          <a:lstStyle/>
          <a:p>
            <a:pPr marL="0" indent="0" algn="r">
              <a:lnSpc>
                <a:spcPts val="2550"/>
              </a:lnSpc>
              <a:buNone/>
            </a:pPr>
            <a:r>
              <a:rPr lang="en-US" sz="1600" dirty="0">
                <a:solidFill>
                  <a:srgbClr val="272525"/>
                </a:solidFill>
                <a:latin typeface="Inter" pitchFamily="34" charset="0"/>
                <a:ea typeface="Inter" pitchFamily="34" charset="-122"/>
                <a:cs typeface="Inter" pitchFamily="34" charset="-120"/>
              </a:rPr>
              <a:t>Gather real-time weather data from multiple sources, including sensors, satellites, and weather stations.</a:t>
            </a:r>
            <a:endParaRPr lang="en-US" sz="1600" dirty="0"/>
          </a:p>
        </p:txBody>
      </p:sp>
      <p:sp>
        <p:nvSpPr>
          <p:cNvPr id="11" name="Shape 7"/>
          <p:cNvSpPr/>
          <p:nvPr/>
        </p:nvSpPr>
        <p:spPr>
          <a:xfrm>
            <a:off x="7522250" y="5564743"/>
            <a:ext cx="715328" cy="22860"/>
          </a:xfrm>
          <a:prstGeom prst="roundRect">
            <a:avLst>
              <a:gd name="adj" fmla="val 375557"/>
            </a:avLst>
          </a:prstGeom>
          <a:solidFill>
            <a:srgbClr val="B2D4E5"/>
          </a:solidFill>
          <a:ln/>
        </p:spPr>
      </p:sp>
      <p:sp>
        <p:nvSpPr>
          <p:cNvPr id="12" name="Shape 8"/>
          <p:cNvSpPr/>
          <p:nvPr/>
        </p:nvSpPr>
        <p:spPr>
          <a:xfrm>
            <a:off x="7085290" y="5346263"/>
            <a:ext cx="459819" cy="459819"/>
          </a:xfrm>
          <a:prstGeom prst="roundRect">
            <a:avLst>
              <a:gd name="adj" fmla="val 18671"/>
            </a:avLst>
          </a:prstGeom>
          <a:solidFill>
            <a:srgbClr val="CCEEFF"/>
          </a:solidFill>
          <a:ln w="7620">
            <a:solidFill>
              <a:srgbClr val="B2D4E5"/>
            </a:solidFill>
            <a:prstDash val="solid"/>
          </a:ln>
        </p:spPr>
      </p:sp>
      <p:sp>
        <p:nvSpPr>
          <p:cNvPr id="13" name="Text 9"/>
          <p:cNvSpPr/>
          <p:nvPr/>
        </p:nvSpPr>
        <p:spPr>
          <a:xfrm>
            <a:off x="7223879" y="5415201"/>
            <a:ext cx="182642" cy="321945"/>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alatino Linotype" panose="02040502050505030304" pitchFamily="18" charset="0"/>
                <a:ea typeface="Petrona Bold" pitchFamily="34" charset="-122"/>
              </a:rPr>
              <a:t>2</a:t>
            </a:r>
            <a:endParaRPr lang="en-US" sz="2500" dirty="0">
              <a:latin typeface="Palatino Linotype" panose="02040502050505030304" pitchFamily="18" charset="0"/>
            </a:endParaRPr>
          </a:p>
        </p:txBody>
      </p:sp>
      <p:sp>
        <p:nvSpPr>
          <p:cNvPr id="14" name="Text 10"/>
          <p:cNvSpPr/>
          <p:nvPr/>
        </p:nvSpPr>
        <p:spPr>
          <a:xfrm>
            <a:off x="8439388" y="5320665"/>
            <a:ext cx="2682835" cy="335280"/>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Data Processing</a:t>
            </a:r>
            <a:endParaRPr lang="en-US" sz="2100" dirty="0">
              <a:latin typeface="Palatino Linotype" panose="02040502050505030304" pitchFamily="18" charset="0"/>
            </a:endParaRPr>
          </a:p>
        </p:txBody>
      </p:sp>
      <p:sp>
        <p:nvSpPr>
          <p:cNvPr id="15" name="Text 11"/>
          <p:cNvSpPr/>
          <p:nvPr/>
        </p:nvSpPr>
        <p:spPr>
          <a:xfrm>
            <a:off x="8439388" y="5778579"/>
            <a:ext cx="5475684" cy="65412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Clean, normalize, and analyze the collected data using advanced algorithms and machine learning models.</a:t>
            </a:r>
            <a:endParaRPr lang="en-US" sz="1600" dirty="0"/>
          </a:p>
        </p:txBody>
      </p:sp>
      <p:sp>
        <p:nvSpPr>
          <p:cNvPr id="16" name="Shape 12"/>
          <p:cNvSpPr/>
          <p:nvPr/>
        </p:nvSpPr>
        <p:spPr>
          <a:xfrm>
            <a:off x="6392823" y="6484501"/>
            <a:ext cx="715328" cy="22860"/>
          </a:xfrm>
          <a:prstGeom prst="roundRect">
            <a:avLst>
              <a:gd name="adj" fmla="val 375557"/>
            </a:avLst>
          </a:prstGeom>
          <a:solidFill>
            <a:srgbClr val="B2D4E5"/>
          </a:solidFill>
          <a:ln/>
        </p:spPr>
      </p:sp>
      <p:sp>
        <p:nvSpPr>
          <p:cNvPr id="17" name="Shape 13"/>
          <p:cNvSpPr/>
          <p:nvPr/>
        </p:nvSpPr>
        <p:spPr>
          <a:xfrm>
            <a:off x="7085290" y="6266021"/>
            <a:ext cx="459819" cy="459819"/>
          </a:xfrm>
          <a:prstGeom prst="roundRect">
            <a:avLst>
              <a:gd name="adj" fmla="val 18671"/>
            </a:avLst>
          </a:prstGeom>
          <a:solidFill>
            <a:srgbClr val="CCEEFF"/>
          </a:solidFill>
          <a:ln w="7620">
            <a:solidFill>
              <a:srgbClr val="B2D4E5"/>
            </a:solidFill>
            <a:prstDash val="solid"/>
          </a:ln>
        </p:spPr>
      </p:sp>
      <p:sp>
        <p:nvSpPr>
          <p:cNvPr id="18" name="Text 14"/>
          <p:cNvSpPr/>
          <p:nvPr/>
        </p:nvSpPr>
        <p:spPr>
          <a:xfrm>
            <a:off x="7223998" y="6334958"/>
            <a:ext cx="182285" cy="321945"/>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alatino Linotype" panose="02040502050505030304" pitchFamily="18" charset="0"/>
                <a:ea typeface="Petrona Bold" pitchFamily="34" charset="-122"/>
                <a:cs typeface="Petrona Bold" pitchFamily="34" charset="-120"/>
              </a:rPr>
              <a:t>3</a:t>
            </a:r>
            <a:endParaRPr lang="en-US" sz="2500" dirty="0">
              <a:latin typeface="Palatino Linotype" panose="02040502050505030304" pitchFamily="18" charset="0"/>
            </a:endParaRPr>
          </a:p>
        </p:txBody>
      </p:sp>
      <p:sp>
        <p:nvSpPr>
          <p:cNvPr id="19" name="Text 15"/>
          <p:cNvSpPr/>
          <p:nvPr/>
        </p:nvSpPr>
        <p:spPr>
          <a:xfrm>
            <a:off x="3508177" y="6240423"/>
            <a:ext cx="2682835" cy="335280"/>
          </a:xfrm>
          <a:prstGeom prst="rect">
            <a:avLst/>
          </a:prstGeom>
          <a:noFill/>
          <a:ln/>
        </p:spPr>
        <p:txBody>
          <a:bodyPr wrap="none" lIns="0" tIns="0" rIns="0" bIns="0" rtlCol="0" anchor="t"/>
          <a:lstStyle/>
          <a:p>
            <a:pPr marL="0" indent="0" algn="r">
              <a:lnSpc>
                <a:spcPts val="260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Forecasting</a:t>
            </a:r>
            <a:endParaRPr lang="en-US" sz="2100" dirty="0">
              <a:latin typeface="Palatino Linotype" panose="02040502050505030304" pitchFamily="18" charset="0"/>
            </a:endParaRPr>
          </a:p>
        </p:txBody>
      </p:sp>
      <p:sp>
        <p:nvSpPr>
          <p:cNvPr id="20" name="Text 16"/>
          <p:cNvSpPr/>
          <p:nvPr/>
        </p:nvSpPr>
        <p:spPr>
          <a:xfrm>
            <a:off x="715328" y="6698337"/>
            <a:ext cx="5475684" cy="654129"/>
          </a:xfrm>
          <a:prstGeom prst="rect">
            <a:avLst/>
          </a:prstGeom>
          <a:noFill/>
          <a:ln/>
        </p:spPr>
        <p:txBody>
          <a:bodyPr wrap="square" lIns="0" tIns="0" rIns="0" bIns="0" rtlCol="0" anchor="t"/>
          <a:lstStyle/>
          <a:p>
            <a:pPr marL="0" indent="0" algn="r">
              <a:lnSpc>
                <a:spcPts val="2550"/>
              </a:lnSpc>
              <a:buNone/>
            </a:pPr>
            <a:r>
              <a:rPr lang="en-US" sz="1600" dirty="0">
                <a:solidFill>
                  <a:srgbClr val="272525"/>
                </a:solidFill>
                <a:latin typeface="Inter" pitchFamily="34" charset="0"/>
                <a:ea typeface="Inter" pitchFamily="34" charset="-122"/>
                <a:cs typeface="Inter" pitchFamily="34" charset="-120"/>
              </a:rPr>
              <a:t>Generate accurate short-term and long-term weather predictions based on the processed data.</a:t>
            </a:r>
            <a:endParaRPr lang="en-US" sz="1600" dirty="0"/>
          </a:p>
        </p:txBody>
      </p:sp>
      <p:pic>
        <p:nvPicPr>
          <p:cNvPr id="22" name="Picture 11">
            <a:extLst>
              <a:ext uri="{FF2B5EF4-FFF2-40B4-BE49-F238E27FC236}">
                <a16:creationId xmlns:a16="http://schemas.microsoft.com/office/drawing/2014/main" id="{300BB16A-67A7-2B6F-21E5-8C980DF797E1}"/>
              </a:ext>
            </a:extLst>
          </p:cNvPr>
          <p:cNvPicPr>
            <a:picLocks noChangeAspect="1"/>
          </p:cNvPicPr>
          <p:nvPr/>
        </p:nvPicPr>
        <p:blipFill>
          <a:blip r:embed="rId5"/>
          <a:stretch>
            <a:fillRect/>
          </a:stretch>
        </p:blipFill>
        <p:spPr>
          <a:xfrm flipV="1">
            <a:off x="11913577" y="7484452"/>
            <a:ext cx="2716823" cy="745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270046"/>
            <a:ext cx="4919305" cy="3689509"/>
          </a:xfrm>
          <a:prstGeom prst="rect">
            <a:avLst/>
          </a:prstGeom>
        </p:spPr>
      </p:pic>
      <p:sp>
        <p:nvSpPr>
          <p:cNvPr id="4" name="Text 0"/>
          <p:cNvSpPr/>
          <p:nvPr/>
        </p:nvSpPr>
        <p:spPr>
          <a:xfrm>
            <a:off x="6280190" y="68603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Key Features and Functionalities</a:t>
            </a:r>
            <a:endParaRPr lang="en-US" sz="4650" dirty="0">
              <a:latin typeface="Palatino Linotype" panose="02040502050505030304" pitchFamily="18" charset="0"/>
            </a:endParaRPr>
          </a:p>
        </p:txBody>
      </p:sp>
      <p:sp>
        <p:nvSpPr>
          <p:cNvPr id="5" name="Shape 1"/>
          <p:cNvSpPr/>
          <p:nvPr/>
        </p:nvSpPr>
        <p:spPr>
          <a:xfrm>
            <a:off x="6280190" y="2769870"/>
            <a:ext cx="510302" cy="510302"/>
          </a:xfrm>
          <a:prstGeom prst="roundRect">
            <a:avLst>
              <a:gd name="adj" fmla="val 18669"/>
            </a:avLst>
          </a:prstGeom>
          <a:solidFill>
            <a:srgbClr val="CCEEFF"/>
          </a:solidFill>
          <a:ln w="7620">
            <a:solidFill>
              <a:srgbClr val="B2D4E5"/>
            </a:solidFill>
            <a:prstDash val="solid"/>
          </a:ln>
        </p:spPr>
      </p:sp>
      <p:sp>
        <p:nvSpPr>
          <p:cNvPr id="6" name="Text 2"/>
          <p:cNvSpPr/>
          <p:nvPr/>
        </p:nvSpPr>
        <p:spPr>
          <a:xfrm>
            <a:off x="6458903" y="284630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1</a:t>
            </a:r>
            <a:endParaRPr lang="en-US" sz="2800" dirty="0">
              <a:latin typeface="Palatino Linotype" panose="02040502050505030304" pitchFamily="18" charset="0"/>
            </a:endParaRPr>
          </a:p>
        </p:txBody>
      </p:sp>
      <p:sp>
        <p:nvSpPr>
          <p:cNvPr id="7" name="Text 3"/>
          <p:cNvSpPr/>
          <p:nvPr/>
        </p:nvSpPr>
        <p:spPr>
          <a:xfrm>
            <a:off x="7017306" y="2769870"/>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alatino Linotype" panose="02040502050505030304" pitchFamily="18" charset="0"/>
                <a:ea typeface="Petrona Bold" pitchFamily="34" charset="-122"/>
                <a:cs typeface="Petrona Bold" pitchFamily="34" charset="-120"/>
              </a:rPr>
              <a:t>Hyperlocal Forecasts</a:t>
            </a:r>
            <a:endParaRPr lang="en-US" sz="2300" dirty="0">
              <a:latin typeface="Palatino Linotype" panose="02040502050505030304" pitchFamily="18" charset="0"/>
            </a:endParaRPr>
          </a:p>
        </p:txBody>
      </p:sp>
      <p:sp>
        <p:nvSpPr>
          <p:cNvPr id="8" name="Text 4"/>
          <p:cNvSpPr/>
          <p:nvPr/>
        </p:nvSpPr>
        <p:spPr>
          <a:xfrm>
            <a:off x="7017306" y="32780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Provide detailed, location-specific weather predictions with high accuracy and reliability.</a:t>
            </a:r>
            <a:endParaRPr lang="en-US" sz="1750" dirty="0"/>
          </a:p>
        </p:txBody>
      </p:sp>
      <p:sp>
        <p:nvSpPr>
          <p:cNvPr id="9" name="Shape 5"/>
          <p:cNvSpPr/>
          <p:nvPr/>
        </p:nvSpPr>
        <p:spPr>
          <a:xfrm>
            <a:off x="10171867" y="2769870"/>
            <a:ext cx="510302" cy="510302"/>
          </a:xfrm>
          <a:prstGeom prst="roundRect">
            <a:avLst>
              <a:gd name="adj" fmla="val 18669"/>
            </a:avLst>
          </a:prstGeom>
          <a:solidFill>
            <a:srgbClr val="CCEEFF"/>
          </a:solidFill>
          <a:ln w="7620">
            <a:solidFill>
              <a:srgbClr val="B2D4E5"/>
            </a:solidFill>
            <a:prstDash val="solid"/>
          </a:ln>
        </p:spPr>
      </p:sp>
      <p:sp>
        <p:nvSpPr>
          <p:cNvPr id="10" name="Text 6"/>
          <p:cNvSpPr/>
          <p:nvPr/>
        </p:nvSpPr>
        <p:spPr>
          <a:xfrm>
            <a:off x="10325695" y="2846308"/>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2</a:t>
            </a:r>
            <a:endParaRPr lang="en-US" sz="2800" dirty="0">
              <a:latin typeface="Palatino Linotype" panose="02040502050505030304" pitchFamily="18" charset="0"/>
            </a:endParaRPr>
          </a:p>
        </p:txBody>
      </p:sp>
      <p:sp>
        <p:nvSpPr>
          <p:cNvPr id="11" name="Text 7"/>
          <p:cNvSpPr/>
          <p:nvPr/>
        </p:nvSpPr>
        <p:spPr>
          <a:xfrm>
            <a:off x="10908983" y="2769870"/>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alatino Linotype" panose="02040502050505030304" pitchFamily="18" charset="0"/>
                <a:ea typeface="Petrona Bold" pitchFamily="34" charset="-122"/>
                <a:cs typeface="Petrona Bold" pitchFamily="34" charset="-120"/>
              </a:rPr>
              <a:t>Personalized Alerts</a:t>
            </a:r>
            <a:endParaRPr lang="en-US" sz="2300" dirty="0">
              <a:latin typeface="Palatino Linotype" panose="02040502050505030304" pitchFamily="18" charset="0"/>
            </a:endParaRPr>
          </a:p>
        </p:txBody>
      </p:sp>
      <p:sp>
        <p:nvSpPr>
          <p:cNvPr id="12" name="Text 8"/>
          <p:cNvSpPr/>
          <p:nvPr/>
        </p:nvSpPr>
        <p:spPr>
          <a:xfrm>
            <a:off x="10908983" y="32780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Send push notifications and alerts for severe weather events, allowing users to stay prepared.</a:t>
            </a:r>
            <a:endParaRPr lang="en-US" sz="1750" dirty="0"/>
          </a:p>
        </p:txBody>
      </p:sp>
      <p:sp>
        <p:nvSpPr>
          <p:cNvPr id="13" name="Shape 9"/>
          <p:cNvSpPr/>
          <p:nvPr/>
        </p:nvSpPr>
        <p:spPr>
          <a:xfrm>
            <a:off x="6280190" y="5211604"/>
            <a:ext cx="510302" cy="510302"/>
          </a:xfrm>
          <a:prstGeom prst="roundRect">
            <a:avLst>
              <a:gd name="adj" fmla="val 18669"/>
            </a:avLst>
          </a:prstGeom>
          <a:solidFill>
            <a:srgbClr val="CCEEFF"/>
          </a:solidFill>
          <a:ln w="7620">
            <a:solidFill>
              <a:srgbClr val="B2D4E5"/>
            </a:solidFill>
            <a:prstDash val="solid"/>
          </a:ln>
        </p:spPr>
      </p:sp>
      <p:sp>
        <p:nvSpPr>
          <p:cNvPr id="14" name="Text 10"/>
          <p:cNvSpPr/>
          <p:nvPr/>
        </p:nvSpPr>
        <p:spPr>
          <a:xfrm>
            <a:off x="6434257" y="5288042"/>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rPr>
              <a:t>3</a:t>
            </a:r>
            <a:endParaRPr lang="en-US" sz="2800" dirty="0">
              <a:latin typeface="Palatino Linotype" panose="02040502050505030304" pitchFamily="18" charset="0"/>
            </a:endParaRPr>
          </a:p>
        </p:txBody>
      </p:sp>
      <p:sp>
        <p:nvSpPr>
          <p:cNvPr id="15" name="Text 11"/>
          <p:cNvSpPr/>
          <p:nvPr/>
        </p:nvSpPr>
        <p:spPr>
          <a:xfrm>
            <a:off x="7017306" y="5211604"/>
            <a:ext cx="2927747"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alatino Linotype" panose="02040502050505030304" pitchFamily="18" charset="0"/>
                <a:ea typeface="Petrona Bold" pitchFamily="34" charset="-122"/>
                <a:cs typeface="Petrona Bold" pitchFamily="34" charset="-120"/>
              </a:rPr>
              <a:t>Historical Data Analysis</a:t>
            </a:r>
            <a:endParaRPr lang="en-US" sz="2300" dirty="0">
              <a:latin typeface="Palatino Linotype" panose="02040502050505030304" pitchFamily="18" charset="0"/>
            </a:endParaRPr>
          </a:p>
        </p:txBody>
      </p:sp>
      <p:sp>
        <p:nvSpPr>
          <p:cNvPr id="16" name="Text 12"/>
          <p:cNvSpPr/>
          <p:nvPr/>
        </p:nvSpPr>
        <p:spPr>
          <a:xfrm>
            <a:off x="7017306" y="609183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Analyze past weather patterns and trends to improve forecasting capabilities over time.</a:t>
            </a:r>
            <a:endParaRPr lang="en-US" sz="1750" dirty="0"/>
          </a:p>
        </p:txBody>
      </p:sp>
      <p:sp>
        <p:nvSpPr>
          <p:cNvPr id="17" name="Shape 13"/>
          <p:cNvSpPr/>
          <p:nvPr/>
        </p:nvSpPr>
        <p:spPr>
          <a:xfrm>
            <a:off x="10171867" y="5211604"/>
            <a:ext cx="510302" cy="510302"/>
          </a:xfrm>
          <a:prstGeom prst="roundRect">
            <a:avLst>
              <a:gd name="adj" fmla="val 18669"/>
            </a:avLst>
          </a:prstGeom>
          <a:solidFill>
            <a:srgbClr val="CCEEFF"/>
          </a:solidFill>
          <a:ln w="7620">
            <a:solidFill>
              <a:srgbClr val="B2D4E5"/>
            </a:solidFill>
            <a:prstDash val="solid"/>
          </a:ln>
        </p:spPr>
      </p:sp>
      <p:sp>
        <p:nvSpPr>
          <p:cNvPr id="18" name="Text 14"/>
          <p:cNvSpPr/>
          <p:nvPr/>
        </p:nvSpPr>
        <p:spPr>
          <a:xfrm>
            <a:off x="10330696" y="5288042"/>
            <a:ext cx="192524"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4</a:t>
            </a:r>
            <a:endParaRPr lang="en-US" sz="2800" dirty="0">
              <a:latin typeface="Palatino Linotype" panose="02040502050505030304" pitchFamily="18" charset="0"/>
            </a:endParaRPr>
          </a:p>
        </p:txBody>
      </p:sp>
      <p:sp>
        <p:nvSpPr>
          <p:cNvPr id="19" name="Text 15"/>
          <p:cNvSpPr/>
          <p:nvPr/>
        </p:nvSpPr>
        <p:spPr>
          <a:xfrm>
            <a:off x="10908983" y="5211604"/>
            <a:ext cx="2927747"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alatino Linotype" panose="02040502050505030304" pitchFamily="18" charset="0"/>
                <a:ea typeface="Petrona Bold" pitchFamily="34" charset="-122"/>
                <a:cs typeface="Petrona Bold" pitchFamily="34" charset="-120"/>
              </a:rPr>
              <a:t>Customizable Dashboards</a:t>
            </a:r>
            <a:endParaRPr lang="en-US" sz="2300" dirty="0">
              <a:latin typeface="Palatino Linotype" panose="02040502050505030304" pitchFamily="18" charset="0"/>
            </a:endParaRPr>
          </a:p>
        </p:txBody>
      </p:sp>
      <p:sp>
        <p:nvSpPr>
          <p:cNvPr id="20" name="Text 16"/>
          <p:cNvSpPr/>
          <p:nvPr/>
        </p:nvSpPr>
        <p:spPr>
          <a:xfrm>
            <a:off x="10908983" y="609183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Allow users to personalize the app interface and view weather data in their preferred format.</a:t>
            </a:r>
            <a:endParaRPr lang="en-US" sz="1750" dirty="0"/>
          </a:p>
        </p:txBody>
      </p:sp>
      <p:pic>
        <p:nvPicPr>
          <p:cNvPr id="22" name="Picture 11">
            <a:extLst>
              <a:ext uri="{FF2B5EF4-FFF2-40B4-BE49-F238E27FC236}">
                <a16:creationId xmlns:a16="http://schemas.microsoft.com/office/drawing/2014/main" id="{832721EC-5000-D1CE-EB4C-2CB65F2BC16C}"/>
              </a:ext>
            </a:extLst>
          </p:cNvPr>
          <p:cNvPicPr>
            <a:picLocks noChangeAspect="1"/>
          </p:cNvPicPr>
          <p:nvPr/>
        </p:nvPicPr>
        <p:blipFill>
          <a:blip r:embed="rId5"/>
          <a:stretch>
            <a:fillRect/>
          </a:stretch>
        </p:blipFill>
        <p:spPr>
          <a:xfrm flipV="1">
            <a:off x="11913577" y="7484452"/>
            <a:ext cx="2716823" cy="74514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5817" y="1042868"/>
            <a:ext cx="4982647" cy="6143744"/>
          </a:xfrm>
          <a:prstGeom prst="rect">
            <a:avLst/>
          </a:prstGeom>
        </p:spPr>
      </p:pic>
      <p:sp>
        <p:nvSpPr>
          <p:cNvPr id="4" name="Text 0"/>
          <p:cNvSpPr/>
          <p:nvPr/>
        </p:nvSpPr>
        <p:spPr>
          <a:xfrm>
            <a:off x="705207" y="715208"/>
            <a:ext cx="7733586" cy="1322308"/>
          </a:xfrm>
          <a:prstGeom prst="rect">
            <a:avLst/>
          </a:prstGeom>
          <a:noFill/>
          <a:ln/>
        </p:spPr>
        <p:txBody>
          <a:bodyPr wrap="square" lIns="0" tIns="0" rIns="0" bIns="0" rtlCol="0" anchor="t"/>
          <a:lstStyle/>
          <a:p>
            <a:pPr marL="0" indent="0">
              <a:lnSpc>
                <a:spcPts val="5200"/>
              </a:lnSpc>
              <a:buNone/>
            </a:pPr>
            <a:r>
              <a:rPr lang="en-US" sz="4150" b="1" dirty="0">
                <a:solidFill>
                  <a:srgbClr val="000000"/>
                </a:solidFill>
                <a:latin typeface="Palatino Linotype" panose="02040502050505030304" pitchFamily="18" charset="0"/>
                <a:ea typeface="Petrona Bold" pitchFamily="34" charset="-122"/>
                <a:cs typeface="Petrona Bold" pitchFamily="34" charset="-120"/>
              </a:rPr>
              <a:t>Java Programming Fundamentals</a:t>
            </a:r>
            <a:endParaRPr lang="en-US" sz="4150" dirty="0">
              <a:latin typeface="Palatino Linotype" panose="02040502050505030304" pitchFamily="18" charset="0"/>
            </a:endParaRPr>
          </a:p>
        </p:txBody>
      </p:sp>
      <p:pic>
        <p:nvPicPr>
          <p:cNvPr id="5" name="Image 2" descr="preencoded.png"/>
          <p:cNvPicPr>
            <a:picLocks noChangeAspect="1"/>
          </p:cNvPicPr>
          <p:nvPr/>
        </p:nvPicPr>
        <p:blipFill>
          <a:blip r:embed="rId5"/>
          <a:stretch>
            <a:fillRect/>
          </a:stretch>
        </p:blipFill>
        <p:spPr>
          <a:xfrm>
            <a:off x="705207" y="2339697"/>
            <a:ext cx="503753" cy="503753"/>
          </a:xfrm>
          <a:prstGeom prst="rect">
            <a:avLst/>
          </a:prstGeom>
        </p:spPr>
      </p:pic>
      <p:sp>
        <p:nvSpPr>
          <p:cNvPr id="6" name="Text 1"/>
          <p:cNvSpPr/>
          <p:nvPr/>
        </p:nvSpPr>
        <p:spPr>
          <a:xfrm>
            <a:off x="705207" y="3044904"/>
            <a:ext cx="2644854"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alatino Linotype" panose="02040502050505030304" pitchFamily="18" charset="0"/>
                <a:ea typeface="Petrona Bold" pitchFamily="34" charset="-122"/>
                <a:cs typeface="Petrona Bold" pitchFamily="34" charset="-120"/>
              </a:rPr>
              <a:t>Object-Oriented</a:t>
            </a:r>
            <a:endParaRPr lang="en-US" sz="2050" dirty="0">
              <a:latin typeface="Palatino Linotype" panose="02040502050505030304" pitchFamily="18" charset="0"/>
            </a:endParaRPr>
          </a:p>
        </p:txBody>
      </p:sp>
      <p:sp>
        <p:nvSpPr>
          <p:cNvPr id="7" name="Text 2"/>
          <p:cNvSpPr/>
          <p:nvPr/>
        </p:nvSpPr>
        <p:spPr>
          <a:xfrm>
            <a:off x="705207" y="3496270"/>
            <a:ext cx="3715703" cy="1289685"/>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application is built using Java's object-oriented programming principles for modularity and scalability.</a:t>
            </a:r>
            <a:endParaRPr lang="en-US" sz="1550" dirty="0"/>
          </a:p>
        </p:txBody>
      </p:sp>
      <p:pic>
        <p:nvPicPr>
          <p:cNvPr id="8" name="Image 3" descr="preencoded.png"/>
          <p:cNvPicPr>
            <a:picLocks noChangeAspect="1"/>
          </p:cNvPicPr>
          <p:nvPr/>
        </p:nvPicPr>
        <p:blipFill>
          <a:blip r:embed="rId6"/>
          <a:stretch>
            <a:fillRect/>
          </a:stretch>
        </p:blipFill>
        <p:spPr>
          <a:xfrm>
            <a:off x="4723090" y="2339697"/>
            <a:ext cx="503753" cy="503753"/>
          </a:xfrm>
          <a:prstGeom prst="rect">
            <a:avLst/>
          </a:prstGeom>
        </p:spPr>
      </p:pic>
      <p:sp>
        <p:nvSpPr>
          <p:cNvPr id="9" name="Text 3"/>
          <p:cNvSpPr/>
          <p:nvPr/>
        </p:nvSpPr>
        <p:spPr>
          <a:xfrm>
            <a:off x="4723090" y="3044904"/>
            <a:ext cx="2644854"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alatino Linotype" panose="02040502050505030304" pitchFamily="18" charset="0"/>
                <a:ea typeface="Petrona Bold" pitchFamily="34" charset="-122"/>
                <a:cs typeface="Petrona Bold" pitchFamily="34" charset="-120"/>
              </a:rPr>
              <a:t>Multithreading</a:t>
            </a:r>
            <a:endParaRPr lang="en-US" sz="2050" dirty="0">
              <a:latin typeface="Palatino Linotype" panose="02040502050505030304" pitchFamily="18" charset="0"/>
            </a:endParaRPr>
          </a:p>
        </p:txBody>
      </p:sp>
      <p:sp>
        <p:nvSpPr>
          <p:cNvPr id="10" name="Text 4"/>
          <p:cNvSpPr/>
          <p:nvPr/>
        </p:nvSpPr>
        <p:spPr>
          <a:xfrm>
            <a:off x="4723090" y="3496270"/>
            <a:ext cx="3715703" cy="96726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Efficient data processing and forecasting are achieved through the use of multithreading techniques.</a:t>
            </a:r>
            <a:endParaRPr lang="en-US" sz="1550" dirty="0"/>
          </a:p>
        </p:txBody>
      </p:sp>
      <p:pic>
        <p:nvPicPr>
          <p:cNvPr id="11" name="Image 4" descr="preencoded.png"/>
          <p:cNvPicPr>
            <a:picLocks noChangeAspect="1"/>
          </p:cNvPicPr>
          <p:nvPr/>
        </p:nvPicPr>
        <p:blipFill>
          <a:blip r:embed="rId7"/>
          <a:stretch>
            <a:fillRect/>
          </a:stretch>
        </p:blipFill>
        <p:spPr>
          <a:xfrm>
            <a:off x="705207" y="5390436"/>
            <a:ext cx="503753" cy="503753"/>
          </a:xfrm>
          <a:prstGeom prst="rect">
            <a:avLst/>
          </a:prstGeom>
        </p:spPr>
      </p:pic>
      <p:sp>
        <p:nvSpPr>
          <p:cNvPr id="12" name="Text 5"/>
          <p:cNvSpPr/>
          <p:nvPr/>
        </p:nvSpPr>
        <p:spPr>
          <a:xfrm>
            <a:off x="705207" y="6095643"/>
            <a:ext cx="2644854"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alatino Linotype" panose="02040502050505030304" pitchFamily="18" charset="0"/>
                <a:ea typeface="Petrona Bold" pitchFamily="34" charset="-122"/>
                <a:cs typeface="Petrona Bold" pitchFamily="34" charset="-120"/>
              </a:rPr>
              <a:t>Data Structures</a:t>
            </a:r>
            <a:endParaRPr lang="en-US" sz="2050" dirty="0">
              <a:latin typeface="Palatino Linotype" panose="02040502050505030304" pitchFamily="18" charset="0"/>
            </a:endParaRPr>
          </a:p>
        </p:txBody>
      </p:sp>
      <p:sp>
        <p:nvSpPr>
          <p:cNvPr id="13" name="Text 6"/>
          <p:cNvSpPr/>
          <p:nvPr/>
        </p:nvSpPr>
        <p:spPr>
          <a:xfrm>
            <a:off x="705207" y="6547009"/>
            <a:ext cx="3715703" cy="96726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Advanced data structures, such as arrays, lists, and maps, are leveraged to store and manipulate weather data.</a:t>
            </a:r>
            <a:endParaRPr lang="en-US" sz="1550" dirty="0"/>
          </a:p>
        </p:txBody>
      </p:sp>
      <p:pic>
        <p:nvPicPr>
          <p:cNvPr id="14" name="Image 5" descr="preencoded.png"/>
          <p:cNvPicPr>
            <a:picLocks noChangeAspect="1"/>
          </p:cNvPicPr>
          <p:nvPr/>
        </p:nvPicPr>
        <p:blipFill>
          <a:blip r:embed="rId8"/>
          <a:stretch>
            <a:fillRect/>
          </a:stretch>
        </p:blipFill>
        <p:spPr>
          <a:xfrm>
            <a:off x="4723090" y="5390436"/>
            <a:ext cx="503753" cy="503753"/>
          </a:xfrm>
          <a:prstGeom prst="rect">
            <a:avLst/>
          </a:prstGeom>
        </p:spPr>
      </p:pic>
      <p:sp>
        <p:nvSpPr>
          <p:cNvPr id="15" name="Text 7"/>
          <p:cNvSpPr/>
          <p:nvPr/>
        </p:nvSpPr>
        <p:spPr>
          <a:xfrm>
            <a:off x="4723090" y="6095643"/>
            <a:ext cx="2644854"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alatino Linotype" panose="02040502050505030304" pitchFamily="18" charset="0"/>
                <a:ea typeface="Petrona Bold" pitchFamily="34" charset="-122"/>
                <a:cs typeface="Petrona Bold" pitchFamily="34" charset="-120"/>
              </a:rPr>
              <a:t>API Integration</a:t>
            </a:r>
            <a:endParaRPr lang="en-US" sz="2050" dirty="0">
              <a:latin typeface="Palatino Linotype" panose="02040502050505030304" pitchFamily="18" charset="0"/>
            </a:endParaRPr>
          </a:p>
        </p:txBody>
      </p:sp>
      <p:sp>
        <p:nvSpPr>
          <p:cNvPr id="16" name="Text 8"/>
          <p:cNvSpPr/>
          <p:nvPr/>
        </p:nvSpPr>
        <p:spPr>
          <a:xfrm>
            <a:off x="4723090" y="6547009"/>
            <a:ext cx="3715703" cy="96726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application seamlessly integrates with various weather data APIs to gather real-time information.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2244"/>
          </a:xfrm>
          <a:prstGeom prst="rect">
            <a:avLst/>
          </a:prstGeom>
        </p:spPr>
      </p:pic>
      <p:pic>
        <p:nvPicPr>
          <p:cNvPr id="3" name="Image 1" descr="preencoded.png"/>
          <p:cNvPicPr>
            <a:picLocks noChangeAspect="1"/>
          </p:cNvPicPr>
          <p:nvPr/>
        </p:nvPicPr>
        <p:blipFill>
          <a:blip r:embed="rId4"/>
          <a:stretch>
            <a:fillRect/>
          </a:stretch>
        </p:blipFill>
        <p:spPr>
          <a:xfrm>
            <a:off x="5868709" y="271224"/>
            <a:ext cx="2892981" cy="2169795"/>
          </a:xfrm>
          <a:prstGeom prst="rect">
            <a:avLst/>
          </a:prstGeom>
        </p:spPr>
      </p:pic>
      <p:sp>
        <p:nvSpPr>
          <p:cNvPr id="4" name="Text 0"/>
          <p:cNvSpPr/>
          <p:nvPr/>
        </p:nvSpPr>
        <p:spPr>
          <a:xfrm>
            <a:off x="759381" y="3309938"/>
            <a:ext cx="7636788" cy="711994"/>
          </a:xfrm>
          <a:prstGeom prst="rect">
            <a:avLst/>
          </a:prstGeom>
          <a:noFill/>
          <a:ln/>
        </p:spPr>
        <p:txBody>
          <a:bodyPr wrap="none" lIns="0" tIns="0" rIns="0" bIns="0" rtlCol="0" anchor="t"/>
          <a:lstStyle/>
          <a:p>
            <a:pPr marL="0" indent="0">
              <a:lnSpc>
                <a:spcPts val="5600"/>
              </a:lnSpc>
              <a:buNone/>
            </a:pPr>
            <a:r>
              <a:rPr lang="en-US" sz="4450" b="1" dirty="0">
                <a:solidFill>
                  <a:srgbClr val="000000"/>
                </a:solidFill>
                <a:latin typeface="Palatino Linotype" panose="02040502050505030304" pitchFamily="18" charset="0"/>
                <a:ea typeface="Petrona Bold" pitchFamily="34" charset="-122"/>
                <a:cs typeface="Petrona Bold" pitchFamily="34" charset="-120"/>
              </a:rPr>
              <a:t>Source Code Implementation</a:t>
            </a:r>
            <a:endParaRPr lang="en-US" sz="4450" dirty="0">
              <a:latin typeface="Palatino Linotype" panose="02040502050505030304" pitchFamily="18" charset="0"/>
            </a:endParaRPr>
          </a:p>
        </p:txBody>
      </p:sp>
      <p:pic>
        <p:nvPicPr>
          <p:cNvPr id="5" name="Image 2" descr="preencoded.png"/>
          <p:cNvPicPr>
            <a:picLocks noChangeAspect="1"/>
          </p:cNvPicPr>
          <p:nvPr/>
        </p:nvPicPr>
        <p:blipFill>
          <a:blip r:embed="rId5"/>
          <a:stretch>
            <a:fillRect/>
          </a:stretch>
        </p:blipFill>
        <p:spPr>
          <a:xfrm>
            <a:off x="759381" y="4347329"/>
            <a:ext cx="4370546" cy="867847"/>
          </a:xfrm>
          <a:prstGeom prst="rect">
            <a:avLst/>
          </a:prstGeom>
        </p:spPr>
      </p:pic>
      <p:sp>
        <p:nvSpPr>
          <p:cNvPr id="6" name="Text 1"/>
          <p:cNvSpPr/>
          <p:nvPr/>
        </p:nvSpPr>
        <p:spPr>
          <a:xfrm>
            <a:off x="976312" y="5540573"/>
            <a:ext cx="2847856" cy="355997"/>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alatino Linotype" panose="02040502050505030304" pitchFamily="18" charset="0"/>
                <a:ea typeface="Petrona Bold" pitchFamily="34" charset="-122"/>
                <a:cs typeface="Petrona Bold" pitchFamily="34" charset="-120"/>
              </a:rPr>
              <a:t>Data Gathering</a:t>
            </a:r>
            <a:endParaRPr lang="en-US" sz="2200" dirty="0">
              <a:latin typeface="Palatino Linotype" panose="02040502050505030304" pitchFamily="18" charset="0"/>
            </a:endParaRPr>
          </a:p>
        </p:txBody>
      </p:sp>
      <p:sp>
        <p:nvSpPr>
          <p:cNvPr id="7" name="Text 2"/>
          <p:cNvSpPr/>
          <p:nvPr/>
        </p:nvSpPr>
        <p:spPr>
          <a:xfrm>
            <a:off x="976312" y="6026706"/>
            <a:ext cx="3936682" cy="1041202"/>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Fetch weather data from diverse sources using the application's API integration capabilities.</a:t>
            </a:r>
            <a:endParaRPr lang="en-US" sz="1700" dirty="0"/>
          </a:p>
        </p:txBody>
      </p:sp>
      <p:pic>
        <p:nvPicPr>
          <p:cNvPr id="8" name="Image 3" descr="preencoded.png"/>
          <p:cNvPicPr>
            <a:picLocks noChangeAspect="1"/>
          </p:cNvPicPr>
          <p:nvPr/>
        </p:nvPicPr>
        <p:blipFill>
          <a:blip r:embed="rId6"/>
          <a:stretch>
            <a:fillRect/>
          </a:stretch>
        </p:blipFill>
        <p:spPr>
          <a:xfrm>
            <a:off x="5129927" y="4347329"/>
            <a:ext cx="4370546" cy="867847"/>
          </a:xfrm>
          <a:prstGeom prst="rect">
            <a:avLst/>
          </a:prstGeom>
        </p:spPr>
      </p:pic>
      <p:sp>
        <p:nvSpPr>
          <p:cNvPr id="9" name="Text 3"/>
          <p:cNvSpPr/>
          <p:nvPr/>
        </p:nvSpPr>
        <p:spPr>
          <a:xfrm>
            <a:off x="5346859" y="5540573"/>
            <a:ext cx="2847856" cy="355997"/>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alatino Linotype" panose="02040502050505030304" pitchFamily="18" charset="0"/>
                <a:ea typeface="Petrona Bold" pitchFamily="34" charset="-122"/>
                <a:cs typeface="Petrona Bold" pitchFamily="34" charset="-120"/>
              </a:rPr>
              <a:t>Data Processing</a:t>
            </a:r>
            <a:endParaRPr lang="en-US" sz="2200" dirty="0">
              <a:latin typeface="Palatino Linotype" panose="02040502050505030304" pitchFamily="18" charset="0"/>
            </a:endParaRPr>
          </a:p>
        </p:txBody>
      </p:sp>
      <p:sp>
        <p:nvSpPr>
          <p:cNvPr id="10" name="Text 4"/>
          <p:cNvSpPr/>
          <p:nvPr/>
        </p:nvSpPr>
        <p:spPr>
          <a:xfrm>
            <a:off x="5346859" y="6026706"/>
            <a:ext cx="3936682" cy="138826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Clean, normalize, and analyze the collected data using advanced algorithms and machine learning models.</a:t>
            </a:r>
            <a:endParaRPr lang="en-US" sz="1700" dirty="0"/>
          </a:p>
        </p:txBody>
      </p:sp>
      <p:pic>
        <p:nvPicPr>
          <p:cNvPr id="11" name="Image 4" descr="preencoded.png"/>
          <p:cNvPicPr>
            <a:picLocks noChangeAspect="1"/>
          </p:cNvPicPr>
          <p:nvPr/>
        </p:nvPicPr>
        <p:blipFill>
          <a:blip r:embed="rId7"/>
          <a:stretch>
            <a:fillRect/>
          </a:stretch>
        </p:blipFill>
        <p:spPr>
          <a:xfrm>
            <a:off x="9500473" y="4347328"/>
            <a:ext cx="4370546" cy="867847"/>
          </a:xfrm>
          <a:prstGeom prst="rect">
            <a:avLst/>
          </a:prstGeom>
        </p:spPr>
      </p:pic>
      <p:sp>
        <p:nvSpPr>
          <p:cNvPr id="12" name="Text 5"/>
          <p:cNvSpPr/>
          <p:nvPr/>
        </p:nvSpPr>
        <p:spPr>
          <a:xfrm>
            <a:off x="9717405" y="5540573"/>
            <a:ext cx="2847856" cy="355997"/>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alatino Linotype" panose="02040502050505030304" pitchFamily="18" charset="0"/>
                <a:ea typeface="Petrona Bold" pitchFamily="34" charset="-122"/>
                <a:cs typeface="Petrona Bold" pitchFamily="34" charset="-120"/>
              </a:rPr>
              <a:t>Forecasting</a:t>
            </a:r>
            <a:endParaRPr lang="en-US" sz="2200" dirty="0">
              <a:latin typeface="Palatino Linotype" panose="02040502050505030304" pitchFamily="18" charset="0"/>
            </a:endParaRPr>
          </a:p>
        </p:txBody>
      </p:sp>
      <p:sp>
        <p:nvSpPr>
          <p:cNvPr id="13" name="Text 6"/>
          <p:cNvSpPr/>
          <p:nvPr/>
        </p:nvSpPr>
        <p:spPr>
          <a:xfrm>
            <a:off x="9717405" y="6026706"/>
            <a:ext cx="3936682" cy="1041202"/>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Generate accurate short-term and long-term weather predictions based on the processed data.</a:t>
            </a:r>
            <a:endParaRPr lang="en-US" sz="1700" dirty="0"/>
          </a:p>
        </p:txBody>
      </p:sp>
      <p:pic>
        <p:nvPicPr>
          <p:cNvPr id="15" name="Picture 11">
            <a:extLst>
              <a:ext uri="{FF2B5EF4-FFF2-40B4-BE49-F238E27FC236}">
                <a16:creationId xmlns:a16="http://schemas.microsoft.com/office/drawing/2014/main" id="{29DF14F4-A29C-9759-0C82-A2FE2BD31F6F}"/>
              </a:ext>
            </a:extLst>
          </p:cNvPr>
          <p:cNvPicPr>
            <a:picLocks noChangeAspect="1"/>
          </p:cNvPicPr>
          <p:nvPr/>
        </p:nvPicPr>
        <p:blipFill>
          <a:blip r:embed="rId8"/>
          <a:stretch>
            <a:fillRect/>
          </a:stretch>
        </p:blipFill>
        <p:spPr>
          <a:xfrm flipV="1">
            <a:off x="11913577" y="7484452"/>
            <a:ext cx="2716823" cy="7451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8997"/>
          </a:xfrm>
          <a:prstGeom prst="rect">
            <a:avLst/>
          </a:prstGeom>
        </p:spPr>
      </p:pic>
      <p:pic>
        <p:nvPicPr>
          <p:cNvPr id="3" name="Image 1" descr="preencoded.png"/>
          <p:cNvPicPr>
            <a:picLocks noChangeAspect="1"/>
          </p:cNvPicPr>
          <p:nvPr/>
        </p:nvPicPr>
        <p:blipFill>
          <a:blip r:embed="rId4"/>
          <a:stretch>
            <a:fillRect/>
          </a:stretch>
        </p:blipFill>
        <p:spPr>
          <a:xfrm>
            <a:off x="5982295" y="244793"/>
            <a:ext cx="2665809" cy="1959412"/>
          </a:xfrm>
          <a:prstGeom prst="rect">
            <a:avLst/>
          </a:prstGeom>
        </p:spPr>
      </p:pic>
      <p:sp>
        <p:nvSpPr>
          <p:cNvPr id="4" name="Text 0"/>
          <p:cNvSpPr/>
          <p:nvPr/>
        </p:nvSpPr>
        <p:spPr>
          <a:xfrm>
            <a:off x="685681" y="2987754"/>
            <a:ext cx="5142905" cy="642938"/>
          </a:xfrm>
          <a:prstGeom prst="rect">
            <a:avLst/>
          </a:prstGeom>
          <a:noFill/>
          <a:ln/>
        </p:spPr>
        <p:txBody>
          <a:bodyPr wrap="none" lIns="0" tIns="0" rIns="0" bIns="0" rtlCol="0" anchor="t"/>
          <a:lstStyle/>
          <a:p>
            <a:pPr marL="0" indent="0">
              <a:lnSpc>
                <a:spcPts val="505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User Interface Design</a:t>
            </a:r>
            <a:endParaRPr lang="en-US" sz="4000" dirty="0">
              <a:latin typeface="Palatino Linotype" panose="02040502050505030304" pitchFamily="18" charset="0"/>
            </a:endParaRPr>
          </a:p>
        </p:txBody>
      </p:sp>
      <p:sp>
        <p:nvSpPr>
          <p:cNvPr id="5" name="Shape 1"/>
          <p:cNvSpPr/>
          <p:nvPr/>
        </p:nvSpPr>
        <p:spPr>
          <a:xfrm>
            <a:off x="685681" y="3924538"/>
            <a:ext cx="6531650" cy="1786414"/>
          </a:xfrm>
          <a:prstGeom prst="roundRect">
            <a:avLst>
              <a:gd name="adj" fmla="val 4606"/>
            </a:avLst>
          </a:prstGeom>
          <a:solidFill>
            <a:srgbClr val="CCEEFF"/>
          </a:solidFill>
          <a:ln w="7620">
            <a:solidFill>
              <a:srgbClr val="B2D4E5"/>
            </a:solidFill>
            <a:prstDash val="solid"/>
          </a:ln>
        </p:spPr>
      </p:sp>
      <p:sp>
        <p:nvSpPr>
          <p:cNvPr id="6" name="Text 2"/>
          <p:cNvSpPr/>
          <p:nvPr/>
        </p:nvSpPr>
        <p:spPr>
          <a:xfrm>
            <a:off x="889159" y="4128016"/>
            <a:ext cx="2571393" cy="321469"/>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Intuitive Layout</a:t>
            </a:r>
            <a:endParaRPr lang="en-US" sz="2000" dirty="0">
              <a:latin typeface="Palatino Linotype" panose="02040502050505030304" pitchFamily="18" charset="0"/>
            </a:endParaRPr>
          </a:p>
        </p:txBody>
      </p:sp>
      <p:sp>
        <p:nvSpPr>
          <p:cNvPr id="7" name="Text 3"/>
          <p:cNvSpPr/>
          <p:nvPr/>
        </p:nvSpPr>
        <p:spPr>
          <a:xfrm>
            <a:off x="889159" y="4566999"/>
            <a:ext cx="6124694" cy="62698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The user interface is designed to be clean, intuitive, and easy to navigate, with clearly labeled sections and functionalities.</a:t>
            </a:r>
            <a:endParaRPr lang="en-US" sz="1500" dirty="0"/>
          </a:p>
        </p:txBody>
      </p:sp>
      <p:sp>
        <p:nvSpPr>
          <p:cNvPr id="8" name="Shape 4"/>
          <p:cNvSpPr/>
          <p:nvPr/>
        </p:nvSpPr>
        <p:spPr>
          <a:xfrm>
            <a:off x="7413188" y="3924538"/>
            <a:ext cx="6531650" cy="1786414"/>
          </a:xfrm>
          <a:prstGeom prst="roundRect">
            <a:avLst>
              <a:gd name="adj" fmla="val 4606"/>
            </a:avLst>
          </a:prstGeom>
          <a:solidFill>
            <a:srgbClr val="CCEEFF"/>
          </a:solidFill>
          <a:ln w="7620">
            <a:solidFill>
              <a:srgbClr val="B2D4E5"/>
            </a:solidFill>
            <a:prstDash val="solid"/>
          </a:ln>
        </p:spPr>
      </p:sp>
      <p:sp>
        <p:nvSpPr>
          <p:cNvPr id="9" name="Text 5"/>
          <p:cNvSpPr/>
          <p:nvPr/>
        </p:nvSpPr>
        <p:spPr>
          <a:xfrm>
            <a:off x="7616666" y="4128016"/>
            <a:ext cx="2571393" cy="321469"/>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Responsive Design</a:t>
            </a:r>
            <a:endParaRPr lang="en-US" sz="2000" dirty="0">
              <a:latin typeface="Palatino Linotype" panose="02040502050505030304" pitchFamily="18" charset="0"/>
            </a:endParaRPr>
          </a:p>
        </p:txBody>
      </p:sp>
      <p:sp>
        <p:nvSpPr>
          <p:cNvPr id="10" name="Text 6"/>
          <p:cNvSpPr/>
          <p:nvPr/>
        </p:nvSpPr>
        <p:spPr>
          <a:xfrm>
            <a:off x="7616666" y="4566999"/>
            <a:ext cx="6124694" cy="940475"/>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The application is optimized for various devices, ensuring a seamless user experience across smartphones, tablets, and desktops.</a:t>
            </a:r>
            <a:endParaRPr lang="en-US" sz="1500" dirty="0"/>
          </a:p>
        </p:txBody>
      </p:sp>
      <p:sp>
        <p:nvSpPr>
          <p:cNvPr id="11" name="Shape 7"/>
          <p:cNvSpPr/>
          <p:nvPr/>
        </p:nvSpPr>
        <p:spPr>
          <a:xfrm>
            <a:off x="685681" y="5906810"/>
            <a:ext cx="6531650" cy="1786414"/>
          </a:xfrm>
          <a:prstGeom prst="roundRect">
            <a:avLst>
              <a:gd name="adj" fmla="val 4606"/>
            </a:avLst>
          </a:prstGeom>
          <a:solidFill>
            <a:srgbClr val="CCEEFF"/>
          </a:solidFill>
          <a:ln w="7620">
            <a:solidFill>
              <a:srgbClr val="B2D4E5"/>
            </a:solidFill>
            <a:prstDash val="solid"/>
          </a:ln>
        </p:spPr>
      </p:sp>
      <p:sp>
        <p:nvSpPr>
          <p:cNvPr id="12" name="Text 8"/>
          <p:cNvSpPr/>
          <p:nvPr/>
        </p:nvSpPr>
        <p:spPr>
          <a:xfrm>
            <a:off x="889159" y="6110288"/>
            <a:ext cx="2725341" cy="321469"/>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Customiz</a:t>
            </a:r>
            <a:r>
              <a:rPr lang="en-US" sz="2000" b="1" dirty="0">
                <a:solidFill>
                  <a:srgbClr val="272525"/>
                </a:solidFill>
                <a:latin typeface="Petrona Bold" pitchFamily="34" charset="0"/>
                <a:ea typeface="Petrona Bold" pitchFamily="34" charset="-122"/>
                <a:cs typeface="Petrona Bold" pitchFamily="34" charset="-120"/>
              </a:rPr>
              <a:t>ation Options</a:t>
            </a:r>
            <a:endParaRPr lang="en-US" sz="2000" dirty="0"/>
          </a:p>
        </p:txBody>
      </p:sp>
      <p:sp>
        <p:nvSpPr>
          <p:cNvPr id="13" name="Text 9"/>
          <p:cNvSpPr/>
          <p:nvPr/>
        </p:nvSpPr>
        <p:spPr>
          <a:xfrm>
            <a:off x="889159" y="6549271"/>
            <a:ext cx="6124694" cy="940475"/>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Users can personalize the app's appearance, units of measurement, and data visualization preferences to suit their needs.</a:t>
            </a:r>
            <a:endParaRPr lang="en-US" sz="1500" dirty="0"/>
          </a:p>
        </p:txBody>
      </p:sp>
      <p:sp>
        <p:nvSpPr>
          <p:cNvPr id="14" name="Shape 10"/>
          <p:cNvSpPr/>
          <p:nvPr/>
        </p:nvSpPr>
        <p:spPr>
          <a:xfrm>
            <a:off x="7413188" y="5906810"/>
            <a:ext cx="6531650" cy="1786414"/>
          </a:xfrm>
          <a:prstGeom prst="roundRect">
            <a:avLst>
              <a:gd name="adj" fmla="val 4606"/>
            </a:avLst>
          </a:prstGeom>
          <a:solidFill>
            <a:srgbClr val="CCEEFF"/>
          </a:solidFill>
          <a:ln w="7620">
            <a:solidFill>
              <a:srgbClr val="B2D4E5"/>
            </a:solidFill>
            <a:prstDash val="solid"/>
          </a:ln>
        </p:spPr>
      </p:sp>
      <p:sp>
        <p:nvSpPr>
          <p:cNvPr id="15" name="Text 11"/>
          <p:cNvSpPr/>
          <p:nvPr/>
        </p:nvSpPr>
        <p:spPr>
          <a:xfrm>
            <a:off x="7616666" y="6110288"/>
            <a:ext cx="2577584" cy="321469"/>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Accessibility Features</a:t>
            </a:r>
            <a:endParaRPr lang="en-US" sz="2000" dirty="0">
              <a:latin typeface="Palatino Linotype" panose="02040502050505030304" pitchFamily="18" charset="0"/>
            </a:endParaRPr>
          </a:p>
        </p:txBody>
      </p:sp>
      <p:sp>
        <p:nvSpPr>
          <p:cNvPr id="16" name="Text 12"/>
          <p:cNvSpPr/>
          <p:nvPr/>
        </p:nvSpPr>
        <p:spPr>
          <a:xfrm>
            <a:off x="7616666" y="6549271"/>
            <a:ext cx="6124694" cy="940475"/>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The interface includes accessibility options, such as text-to-speech and high-contrast modes, to accommodate users with diverse needs.</a:t>
            </a:r>
            <a:endParaRPr lang="en-US" sz="1500" dirty="0"/>
          </a:p>
        </p:txBody>
      </p:sp>
      <p:pic>
        <p:nvPicPr>
          <p:cNvPr id="17" name="Picture 17">
            <a:extLst>
              <a:ext uri="{FF2B5EF4-FFF2-40B4-BE49-F238E27FC236}">
                <a16:creationId xmlns:a16="http://schemas.microsoft.com/office/drawing/2014/main" id="{0BC59A0F-FFDE-C140-7E9A-3527651F9EEC}"/>
              </a:ext>
            </a:extLst>
          </p:cNvPr>
          <p:cNvPicPr>
            <a:picLocks noChangeAspect="1"/>
          </p:cNvPicPr>
          <p:nvPr/>
        </p:nvPicPr>
        <p:blipFill>
          <a:blip r:embed="rId5"/>
          <a:stretch>
            <a:fillRect/>
          </a:stretch>
        </p:blipFill>
        <p:spPr>
          <a:xfrm>
            <a:off x="12134850" y="7693224"/>
            <a:ext cx="2495550" cy="516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1056" y="2250162"/>
            <a:ext cx="4972169" cy="3729157"/>
          </a:xfrm>
          <a:prstGeom prst="rect">
            <a:avLst/>
          </a:prstGeom>
        </p:spPr>
      </p:pic>
      <p:sp>
        <p:nvSpPr>
          <p:cNvPr id="4" name="Text 0"/>
          <p:cNvSpPr/>
          <p:nvPr/>
        </p:nvSpPr>
        <p:spPr>
          <a:xfrm>
            <a:off x="719852" y="894278"/>
            <a:ext cx="7704296" cy="1349692"/>
          </a:xfrm>
          <a:prstGeom prst="rect">
            <a:avLst/>
          </a:prstGeom>
          <a:noFill/>
          <a:ln/>
        </p:spPr>
        <p:txBody>
          <a:bodyPr wrap="square" lIns="0" tIns="0" rIns="0" bIns="0" rtlCol="0" anchor="t"/>
          <a:lstStyle/>
          <a:p>
            <a:pPr marL="0" indent="0">
              <a:lnSpc>
                <a:spcPts val="5300"/>
              </a:lnSpc>
              <a:buNone/>
            </a:pPr>
            <a:r>
              <a:rPr lang="en-US" sz="4250" b="1" dirty="0">
                <a:solidFill>
                  <a:srgbClr val="000000"/>
                </a:solidFill>
                <a:latin typeface="Bodoni MT" panose="02070603080606020203" pitchFamily="18" charset="0"/>
                <a:ea typeface="Petrona Bold" pitchFamily="34" charset="-122"/>
                <a:cs typeface="Petrona Bold" pitchFamily="34" charset="-120"/>
              </a:rPr>
              <a:t>Future Enhancements and Conclusion</a:t>
            </a:r>
            <a:endParaRPr lang="en-US" sz="4250" dirty="0">
              <a:latin typeface="Bodoni MT" panose="02070603080606020203" pitchFamily="18" charset="0"/>
            </a:endParaRPr>
          </a:p>
        </p:txBody>
      </p:sp>
      <p:sp>
        <p:nvSpPr>
          <p:cNvPr id="5" name="Shape 1"/>
          <p:cNvSpPr/>
          <p:nvPr/>
        </p:nvSpPr>
        <p:spPr>
          <a:xfrm>
            <a:off x="719852" y="2783800"/>
            <a:ext cx="462796" cy="462796"/>
          </a:xfrm>
          <a:prstGeom prst="roundRect">
            <a:avLst>
              <a:gd name="adj" fmla="val 18667"/>
            </a:avLst>
          </a:prstGeom>
          <a:solidFill>
            <a:srgbClr val="CCEEFF"/>
          </a:solidFill>
          <a:ln w="7620">
            <a:solidFill>
              <a:srgbClr val="B2D4E5"/>
            </a:solidFill>
            <a:prstDash val="solid"/>
          </a:ln>
        </p:spPr>
      </p:sp>
      <p:sp>
        <p:nvSpPr>
          <p:cNvPr id="6" name="Text 2"/>
          <p:cNvSpPr/>
          <p:nvPr/>
        </p:nvSpPr>
        <p:spPr>
          <a:xfrm>
            <a:off x="881896" y="2853214"/>
            <a:ext cx="138708" cy="32396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alatino Linotype" panose="02040502050505030304" pitchFamily="18" charset="0"/>
                <a:ea typeface="Petrona Bold" pitchFamily="34" charset="-122"/>
                <a:cs typeface="Petrona Bold" pitchFamily="34" charset="-120"/>
              </a:rPr>
              <a:t>1</a:t>
            </a:r>
            <a:endParaRPr lang="en-US" sz="2550" dirty="0">
              <a:latin typeface="Palatino Linotype" panose="02040502050505030304" pitchFamily="18" charset="0"/>
            </a:endParaRPr>
          </a:p>
        </p:txBody>
      </p:sp>
      <p:sp>
        <p:nvSpPr>
          <p:cNvPr id="7" name="Text 3"/>
          <p:cNvSpPr/>
          <p:nvPr/>
        </p:nvSpPr>
        <p:spPr>
          <a:xfrm>
            <a:off x="1388269" y="2783800"/>
            <a:ext cx="2699623" cy="337304"/>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Augmented Reality</a:t>
            </a:r>
            <a:endParaRPr lang="en-US" sz="2100" dirty="0">
              <a:latin typeface="Palatino Linotype" panose="02040502050505030304" pitchFamily="18" charset="0"/>
            </a:endParaRPr>
          </a:p>
        </p:txBody>
      </p:sp>
      <p:sp>
        <p:nvSpPr>
          <p:cNvPr id="8" name="Text 4"/>
          <p:cNvSpPr/>
          <p:nvPr/>
        </p:nvSpPr>
        <p:spPr>
          <a:xfrm>
            <a:off x="1388269" y="3244453"/>
            <a:ext cx="3080980" cy="1316355"/>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Incorporate augmented reality features to provide immersive, location-based weather visualizations and simulations.</a:t>
            </a:r>
            <a:endParaRPr lang="en-US" sz="1600" dirty="0"/>
          </a:p>
        </p:txBody>
      </p:sp>
      <p:sp>
        <p:nvSpPr>
          <p:cNvPr id="9" name="Shape 5"/>
          <p:cNvSpPr/>
          <p:nvPr/>
        </p:nvSpPr>
        <p:spPr>
          <a:xfrm>
            <a:off x="4674870" y="2783800"/>
            <a:ext cx="462796" cy="462796"/>
          </a:xfrm>
          <a:prstGeom prst="roundRect">
            <a:avLst>
              <a:gd name="adj" fmla="val 18667"/>
            </a:avLst>
          </a:prstGeom>
          <a:solidFill>
            <a:srgbClr val="CCEEFF"/>
          </a:solidFill>
          <a:ln w="7620">
            <a:solidFill>
              <a:srgbClr val="B2D4E5"/>
            </a:solidFill>
            <a:prstDash val="solid"/>
          </a:ln>
        </p:spPr>
      </p:sp>
      <p:sp>
        <p:nvSpPr>
          <p:cNvPr id="10" name="Text 6"/>
          <p:cNvSpPr/>
          <p:nvPr/>
        </p:nvSpPr>
        <p:spPr>
          <a:xfrm>
            <a:off x="4814411" y="2853214"/>
            <a:ext cx="183713" cy="32396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alatino Linotype" panose="02040502050505030304" pitchFamily="18" charset="0"/>
                <a:ea typeface="Petrona Bold" pitchFamily="34" charset="-122"/>
                <a:cs typeface="Petrona Bold" pitchFamily="34" charset="-120"/>
              </a:rPr>
              <a:t>2</a:t>
            </a:r>
            <a:endParaRPr lang="en-US" sz="2550" dirty="0">
              <a:latin typeface="Palatino Linotype" panose="02040502050505030304" pitchFamily="18" charset="0"/>
            </a:endParaRPr>
          </a:p>
        </p:txBody>
      </p:sp>
      <p:sp>
        <p:nvSpPr>
          <p:cNvPr id="11" name="Text 7"/>
          <p:cNvSpPr/>
          <p:nvPr/>
        </p:nvSpPr>
        <p:spPr>
          <a:xfrm>
            <a:off x="5343287" y="2783800"/>
            <a:ext cx="2699623" cy="337304"/>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Voice Interactions</a:t>
            </a:r>
            <a:endParaRPr lang="en-US" sz="2100" dirty="0">
              <a:latin typeface="Palatino Linotype" panose="02040502050505030304" pitchFamily="18" charset="0"/>
            </a:endParaRPr>
          </a:p>
        </p:txBody>
      </p:sp>
      <p:sp>
        <p:nvSpPr>
          <p:cNvPr id="12" name="Text 8"/>
          <p:cNvSpPr/>
          <p:nvPr/>
        </p:nvSpPr>
        <p:spPr>
          <a:xfrm>
            <a:off x="5343287" y="3244453"/>
            <a:ext cx="3080980" cy="1316355"/>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Integrate voice control and natural language processing to allow users to interact with the app using voice commands.</a:t>
            </a:r>
            <a:endParaRPr lang="en-US" sz="1600" dirty="0"/>
          </a:p>
        </p:txBody>
      </p:sp>
      <p:sp>
        <p:nvSpPr>
          <p:cNvPr id="13" name="Shape 9"/>
          <p:cNvSpPr/>
          <p:nvPr/>
        </p:nvSpPr>
        <p:spPr>
          <a:xfrm>
            <a:off x="719852" y="4997768"/>
            <a:ext cx="462796" cy="462796"/>
          </a:xfrm>
          <a:prstGeom prst="roundRect">
            <a:avLst>
              <a:gd name="adj" fmla="val 18667"/>
            </a:avLst>
          </a:prstGeom>
          <a:solidFill>
            <a:srgbClr val="CCEEFF"/>
          </a:solidFill>
          <a:ln w="7620">
            <a:solidFill>
              <a:srgbClr val="B2D4E5"/>
            </a:solidFill>
            <a:prstDash val="solid"/>
          </a:ln>
        </p:spPr>
      </p:sp>
      <p:sp>
        <p:nvSpPr>
          <p:cNvPr id="14" name="Text 10"/>
          <p:cNvSpPr/>
          <p:nvPr/>
        </p:nvSpPr>
        <p:spPr>
          <a:xfrm>
            <a:off x="859512" y="5067181"/>
            <a:ext cx="183356" cy="323969"/>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alatino Linotype" panose="02040502050505030304" pitchFamily="18" charset="0"/>
                <a:ea typeface="Petrona Bold" pitchFamily="34" charset="-122"/>
                <a:cs typeface="Petrona Bold" pitchFamily="34" charset="-120"/>
              </a:rPr>
              <a:t>3</a:t>
            </a:r>
            <a:endParaRPr lang="en-US" sz="2550" dirty="0">
              <a:latin typeface="Palatino Linotype" panose="02040502050505030304" pitchFamily="18" charset="0"/>
            </a:endParaRPr>
          </a:p>
        </p:txBody>
      </p:sp>
      <p:sp>
        <p:nvSpPr>
          <p:cNvPr id="15" name="Text 11"/>
          <p:cNvSpPr/>
          <p:nvPr/>
        </p:nvSpPr>
        <p:spPr>
          <a:xfrm>
            <a:off x="1388269" y="4997768"/>
            <a:ext cx="2699623" cy="337304"/>
          </a:xfrm>
          <a:prstGeom prst="rect">
            <a:avLst/>
          </a:prstGeom>
          <a:noFill/>
          <a:ln/>
        </p:spPr>
        <p:txBody>
          <a:bodyPr wrap="none" lIns="0" tIns="0" rIns="0" bIns="0" rtlCol="0" anchor="t"/>
          <a:lstStyle/>
          <a:p>
            <a:pPr marL="0" indent="0">
              <a:lnSpc>
                <a:spcPts val="2650"/>
              </a:lnSpc>
              <a:buNone/>
            </a:pPr>
            <a:r>
              <a:rPr lang="en-US" sz="2100" b="1" dirty="0">
                <a:solidFill>
                  <a:srgbClr val="272525"/>
                </a:solidFill>
                <a:latin typeface="Palatino Linotype" panose="02040502050505030304" pitchFamily="18" charset="0"/>
                <a:ea typeface="Petrona Bold" pitchFamily="34" charset="-122"/>
                <a:cs typeface="Petrona Bold" pitchFamily="34" charset="-120"/>
              </a:rPr>
              <a:t>Predictive Analytics</a:t>
            </a:r>
            <a:endParaRPr lang="en-US" sz="2100" dirty="0">
              <a:latin typeface="Palatino Linotype" panose="02040502050505030304" pitchFamily="18" charset="0"/>
            </a:endParaRPr>
          </a:p>
        </p:txBody>
      </p:sp>
      <p:sp>
        <p:nvSpPr>
          <p:cNvPr id="16" name="Text 12"/>
          <p:cNvSpPr/>
          <p:nvPr/>
        </p:nvSpPr>
        <p:spPr>
          <a:xfrm>
            <a:off x="1388269" y="5458420"/>
            <a:ext cx="7035879" cy="658178"/>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Leverage advanced machine learning algorithms to improve long-term weather forecasting accuracy and reliability.</a:t>
            </a:r>
            <a:endParaRPr lang="en-US" sz="1600" dirty="0"/>
          </a:p>
        </p:txBody>
      </p:sp>
      <p:sp>
        <p:nvSpPr>
          <p:cNvPr id="17" name="Text 13"/>
          <p:cNvSpPr/>
          <p:nvPr/>
        </p:nvSpPr>
        <p:spPr>
          <a:xfrm>
            <a:off x="719852" y="6347936"/>
            <a:ext cx="7704296" cy="987266"/>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In conclusion, this weather forecasting application built with Java programming offers a comprehensive and user-friendly solution for individuals and organizations to stay informed and prepared for changing weather conditions.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630</Words>
  <Application>Microsoft Office PowerPoint</Application>
  <PresentationFormat>Custom</PresentationFormat>
  <Paragraphs>96</Paragraphs>
  <Slides>10</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Calibri</vt:lpstr>
      <vt:lpstr>Inter</vt:lpstr>
      <vt:lpstr>Bodoni MT</vt:lpstr>
      <vt:lpstr>Times New Roman</vt:lpstr>
      <vt:lpstr>Palatino Linotype</vt:lpstr>
      <vt:lpstr>Impact</vt:lpstr>
      <vt:lpstr>Arial</vt:lpstr>
      <vt:lpstr>Perpetua Titling MT</vt:lpstr>
      <vt:lpstr>Petrona Bold</vt:lpstr>
      <vt:lpstr>Calisto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Shobhit Kumar</cp:lastModifiedBy>
  <cp:revision>5</cp:revision>
  <dcterms:created xsi:type="dcterms:W3CDTF">2024-10-21T03:11:01Z</dcterms:created>
  <dcterms:modified xsi:type="dcterms:W3CDTF">2024-10-21T08:07:09Z</dcterms:modified>
</cp:coreProperties>
</file>